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ontserrat" pitchFamily="2" charset="77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Poppins" pitchFamily="2" charset="77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ixT7G/bIukjymj0rX90quy3T4o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703"/>
  </p:normalViewPr>
  <p:slideViewPr>
    <p:cSldViewPr snapToGrid="0">
      <p:cViewPr varScale="1">
        <p:scale>
          <a:sx n="85" d="100"/>
          <a:sy n="85" d="100"/>
        </p:scale>
        <p:origin x="20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066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5857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790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6912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5935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8112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0091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eb875b71ad_2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1eb875b71ad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b875b71ad_2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1eb875b71ad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b875b71ad_2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1eb875b71ad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b90cfa828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eb90cfa82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4172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3835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577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ucminas.instructure.com/groups/155215/users/77181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pucminas.instructure.com/groups/155215/users/230976" TargetMode="External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ucminas.instructure.com/groups/155215/users/230571" TargetMode="External"/><Relationship Id="rId11" Type="http://schemas.openxmlformats.org/officeDocument/2006/relationships/hyperlink" Target="https://pucminas.instructure.com/courses/156603/users/90145" TargetMode="External"/><Relationship Id="rId5" Type="http://schemas.openxmlformats.org/officeDocument/2006/relationships/image" Target="../media/image3.jpg"/><Relationship Id="rId10" Type="http://schemas.openxmlformats.org/officeDocument/2006/relationships/hyperlink" Target="https://pucminas.instructure.com/groups/155215/users/228267" TargetMode="External"/><Relationship Id="rId4" Type="http://schemas.openxmlformats.org/officeDocument/2006/relationships/image" Target="../media/image2.jpg"/><Relationship Id="rId9" Type="http://schemas.openxmlformats.org/officeDocument/2006/relationships/hyperlink" Target="https://pucminas.instructure.com/groups/155215/users/231783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.jpg"/><Relationship Id="rId5" Type="http://schemas.openxmlformats.org/officeDocument/2006/relationships/image" Target="../media/image31.png"/><Relationship Id="rId10" Type="http://schemas.openxmlformats.org/officeDocument/2006/relationships/image" Target="../media/image10.png"/><Relationship Id="rId4" Type="http://schemas.openxmlformats.org/officeDocument/2006/relationships/image" Target="../media/image30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35.jpg"/><Relationship Id="rId4" Type="http://schemas.openxmlformats.org/officeDocument/2006/relationships/hyperlink" Target="http://drive.google.com/file/d/1ApfsKoxD49644TR6XseyjDY9sGJ1xMK8/view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36.jpg"/><Relationship Id="rId4" Type="http://schemas.openxmlformats.org/officeDocument/2006/relationships/hyperlink" Target="http://drive.google.com/file/d/1WH9pAh-xpmt1EMs1LC2EX_E_MrUaW9sK/view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5.jpg"/><Relationship Id="rId7" Type="http://schemas.openxmlformats.org/officeDocument/2006/relationships/slide" Target="slide6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image" Target="../media/image3.jpg"/><Relationship Id="rId5" Type="http://schemas.openxmlformats.org/officeDocument/2006/relationships/slide" Target="slide4.xml"/><Relationship Id="rId10" Type="http://schemas.openxmlformats.org/officeDocument/2006/relationships/slide" Target="slide24.xml"/><Relationship Id="rId4" Type="http://schemas.openxmlformats.org/officeDocument/2006/relationships/slide" Target="slide3.xml"/><Relationship Id="rId9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Relationship Id="rId9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2029968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2370" t="-30969" r="-127" b="-2525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2979506" y="633851"/>
            <a:ext cx="12323556" cy="7230608"/>
          </a:xfrm>
          <a:custGeom>
            <a:avLst/>
            <a:gdLst/>
            <a:ahLst/>
            <a:cxnLst/>
            <a:rect l="l" t="t" r="r" b="b"/>
            <a:pathLst>
              <a:path w="4497648" h="2638908" extrusionOk="0">
                <a:moveTo>
                  <a:pt x="0" y="0"/>
                </a:moveTo>
                <a:lnTo>
                  <a:pt x="4497648" y="0"/>
                </a:lnTo>
                <a:lnTo>
                  <a:pt x="4497648" y="2638908"/>
                </a:lnTo>
                <a:lnTo>
                  <a:pt x="0" y="26389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>
            <a:off x="2965231" y="643388"/>
            <a:ext cx="12328989" cy="7233795"/>
          </a:xfrm>
          <a:custGeom>
            <a:avLst/>
            <a:gdLst/>
            <a:ahLst/>
            <a:cxnLst/>
            <a:rect l="l" t="t" r="r" b="b"/>
            <a:pathLst>
              <a:path w="12328989" h="7233795" extrusionOk="0">
                <a:moveTo>
                  <a:pt x="0" y="0"/>
                </a:moveTo>
                <a:lnTo>
                  <a:pt x="12328988" y="0"/>
                </a:lnTo>
                <a:lnTo>
                  <a:pt x="12328988" y="7233795"/>
                </a:lnTo>
                <a:lnTo>
                  <a:pt x="0" y="72337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 l="-30780" t="-46099" r="-4739" b="-8078"/>
            </a:stretch>
          </a:blipFill>
          <a:ln>
            <a:noFill/>
          </a:ln>
        </p:spPr>
      </p:sp>
      <p:cxnSp>
        <p:nvCxnSpPr>
          <p:cNvPr id="92" name="Google Shape;92;p1"/>
          <p:cNvCxnSpPr/>
          <p:nvPr/>
        </p:nvCxnSpPr>
        <p:spPr>
          <a:xfrm>
            <a:off x="2965218" y="605276"/>
            <a:ext cx="1237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1"/>
          <p:cNvCxnSpPr/>
          <p:nvPr/>
        </p:nvCxnSpPr>
        <p:spPr>
          <a:xfrm>
            <a:off x="2965218" y="7877170"/>
            <a:ext cx="1237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94;p1"/>
          <p:cNvCxnSpPr/>
          <p:nvPr/>
        </p:nvCxnSpPr>
        <p:spPr>
          <a:xfrm rot="5400000">
            <a:off x="-685032" y="4241238"/>
            <a:ext cx="7300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"/>
          <p:cNvCxnSpPr/>
          <p:nvPr/>
        </p:nvCxnSpPr>
        <p:spPr>
          <a:xfrm rot="5400000">
            <a:off x="11679732" y="4310238"/>
            <a:ext cx="72861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1"/>
          <p:cNvSpPr/>
          <p:nvPr/>
        </p:nvSpPr>
        <p:spPr>
          <a:xfrm>
            <a:off x="242665" y="182369"/>
            <a:ext cx="1877628" cy="187762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242677" y="8241628"/>
            <a:ext cx="3961500" cy="21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79926" marR="0" lvl="1" indent="-189963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9"/>
              <a:buFont typeface="Arial"/>
              <a:buChar char="•"/>
            </a:pPr>
            <a:r>
              <a:rPr lang="en-US" sz="1759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Italo Fideles Vieira do Nascimento</a:t>
            </a:r>
            <a:endParaRPr/>
          </a:p>
          <a:p>
            <a:pPr marL="379926" marR="0" lvl="1" indent="-189963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9"/>
              <a:buFont typeface="Arial"/>
              <a:buChar char="•"/>
            </a:pPr>
            <a:r>
              <a:rPr lang="en-US" sz="1759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Jully Anne Roman Palhano Dutra</a:t>
            </a:r>
            <a:endParaRPr/>
          </a:p>
          <a:p>
            <a:pPr marL="379926" marR="0" lvl="1" indent="-189963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9"/>
              <a:buFont typeface="Arial"/>
              <a:buChar char="•"/>
            </a:pPr>
            <a:r>
              <a:rPr lang="en-US" sz="1759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Lucas de Souza Nassif Lemos</a:t>
            </a:r>
            <a:endParaRPr/>
          </a:p>
          <a:p>
            <a:pPr marL="379926" marR="0" lvl="1" indent="-189963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9"/>
              <a:buFont typeface="Arial"/>
              <a:buChar char="•"/>
            </a:pPr>
            <a:r>
              <a:rPr lang="en-US" sz="1759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Mariana Silva de Mello Mattos</a:t>
            </a:r>
            <a:endParaRPr/>
          </a:p>
          <a:p>
            <a:pPr marL="379926" marR="0" lvl="1" indent="-189963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9"/>
              <a:buFont typeface="Arial"/>
              <a:buChar char="•"/>
            </a:pPr>
            <a:r>
              <a:rPr lang="en-US" sz="1759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Vinícius Pereira Coelho</a:t>
            </a:r>
            <a:endParaRPr/>
          </a:p>
          <a:p>
            <a:pPr marL="0" marR="0" lvl="0" indent="0" algn="l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9" b="0" i="0" u="sng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12696124" y="8992225"/>
            <a:ext cx="52533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Orientadora</a:t>
            </a:r>
            <a:endParaRPr sz="18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Prof.</a:t>
            </a:r>
            <a:r>
              <a:rPr lang="en-US" sz="1800" b="1" i="0" u="sng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Juliana Amaral Baroni de Carvalho</a:t>
            </a:r>
            <a:endParaRPr/>
          </a:p>
        </p:txBody>
      </p:sp>
      <p:pic>
        <p:nvPicPr>
          <p:cNvPr id="99" name="Google Shape;99;p1"/>
          <p:cNvPicPr preferRelativeResize="0"/>
          <p:nvPr/>
        </p:nvPicPr>
        <p:blipFill>
          <a:blip r:embed="rId12">
            <a:alphaModFix amt="88000"/>
          </a:blip>
          <a:stretch>
            <a:fillRect/>
          </a:stretch>
        </p:blipFill>
        <p:spPr>
          <a:xfrm>
            <a:off x="4720002" y="1591963"/>
            <a:ext cx="8847990" cy="58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4443304" y="7531717"/>
            <a:ext cx="94014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LOCAÇÃO DE VEÍCULOS</a:t>
            </a:r>
            <a:endParaRPr/>
          </a:p>
          <a:p>
            <a:pPr marL="0" marR="0" lvl="0" indent="0" algn="ctr" rtl="0">
              <a:lnSpc>
                <a:spcPct val="11897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4443298" y="830007"/>
            <a:ext cx="94014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APLICAÇÕES PARA PROCESSOS DE NEGÓCIOS</a:t>
            </a:r>
            <a:endParaRPr/>
          </a:p>
          <a:p>
            <a:pPr marL="0" marR="0" lvl="0" indent="0" algn="ctr" rtl="0">
              <a:lnSpc>
                <a:spcPct val="1189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8;p4">
            <a:extLst>
              <a:ext uri="{FF2B5EF4-FFF2-40B4-BE49-F238E27FC236}">
                <a16:creationId xmlns:a16="http://schemas.microsoft.com/office/drawing/2014/main" id="{01840169-57ED-24F4-6F96-1DC185D1F673}"/>
              </a:ext>
            </a:extLst>
          </p:cNvPr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49;p4">
            <a:extLst>
              <a:ext uri="{FF2B5EF4-FFF2-40B4-BE49-F238E27FC236}">
                <a16:creationId xmlns:a16="http://schemas.microsoft.com/office/drawing/2014/main" id="{B140602C-AEA3-4A35-F671-02DA47067F0C}"/>
              </a:ext>
            </a:extLst>
          </p:cNvPr>
          <p:cNvSpPr/>
          <p:nvPr/>
        </p:nvSpPr>
        <p:spPr>
          <a:xfrm>
            <a:off x="333375" y="276429"/>
            <a:ext cx="533196" cy="53319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50;p4">
            <a:extLst>
              <a:ext uri="{FF2B5EF4-FFF2-40B4-BE49-F238E27FC236}">
                <a16:creationId xmlns:a16="http://schemas.microsoft.com/office/drawing/2014/main" id="{16F249A3-91AC-00FD-E0FB-652BAE8523C0}"/>
              </a:ext>
            </a:extLst>
          </p:cNvPr>
          <p:cNvSpPr/>
          <p:nvPr/>
        </p:nvSpPr>
        <p:spPr>
          <a:xfrm>
            <a:off x="379399" y="322453"/>
            <a:ext cx="441148" cy="441148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1;p4">
            <a:extLst>
              <a:ext uri="{FF2B5EF4-FFF2-40B4-BE49-F238E27FC236}">
                <a16:creationId xmlns:a16="http://schemas.microsoft.com/office/drawing/2014/main" id="{D5538949-F9E4-E1BA-43A5-93C82E541FE6}"/>
              </a:ext>
            </a:extLst>
          </p:cNvPr>
          <p:cNvSpPr/>
          <p:nvPr/>
        </p:nvSpPr>
        <p:spPr>
          <a:xfrm>
            <a:off x="413429" y="356483"/>
            <a:ext cx="373089" cy="37308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2;p4">
            <a:extLst>
              <a:ext uri="{FF2B5EF4-FFF2-40B4-BE49-F238E27FC236}">
                <a16:creationId xmlns:a16="http://schemas.microsoft.com/office/drawing/2014/main" id="{8676CEDD-6519-4CE4-C80F-398A2CEB7674}"/>
              </a:ext>
            </a:extLst>
          </p:cNvPr>
          <p:cNvSpPr/>
          <p:nvPr/>
        </p:nvSpPr>
        <p:spPr>
          <a:xfrm>
            <a:off x="453123" y="396177"/>
            <a:ext cx="293699" cy="2936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9;p4">
            <a:extLst>
              <a:ext uri="{FF2B5EF4-FFF2-40B4-BE49-F238E27FC236}">
                <a16:creationId xmlns:a16="http://schemas.microsoft.com/office/drawing/2014/main" id="{256BE094-9D52-B37D-E1F8-A15674DEC8A7}"/>
              </a:ext>
            </a:extLst>
          </p:cNvPr>
          <p:cNvSpPr txBox="1"/>
          <p:nvPr/>
        </p:nvSpPr>
        <p:spPr>
          <a:xfrm>
            <a:off x="2381171" y="235259"/>
            <a:ext cx="7319419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 dirty="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Modelagem de processos TO BE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16369377" y="9265913"/>
            <a:ext cx="871829" cy="87182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C3A5BEB-2A04-A64A-F651-53AAFB499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876" y="2323365"/>
            <a:ext cx="14336857" cy="480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18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8;p4">
            <a:extLst>
              <a:ext uri="{FF2B5EF4-FFF2-40B4-BE49-F238E27FC236}">
                <a16:creationId xmlns:a16="http://schemas.microsoft.com/office/drawing/2014/main" id="{01840169-57ED-24F4-6F96-1DC185D1F673}"/>
              </a:ext>
            </a:extLst>
          </p:cNvPr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49;p4">
            <a:extLst>
              <a:ext uri="{FF2B5EF4-FFF2-40B4-BE49-F238E27FC236}">
                <a16:creationId xmlns:a16="http://schemas.microsoft.com/office/drawing/2014/main" id="{B140602C-AEA3-4A35-F671-02DA47067F0C}"/>
              </a:ext>
            </a:extLst>
          </p:cNvPr>
          <p:cNvSpPr/>
          <p:nvPr/>
        </p:nvSpPr>
        <p:spPr>
          <a:xfrm>
            <a:off x="333375" y="276429"/>
            <a:ext cx="533196" cy="53319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50;p4">
            <a:extLst>
              <a:ext uri="{FF2B5EF4-FFF2-40B4-BE49-F238E27FC236}">
                <a16:creationId xmlns:a16="http://schemas.microsoft.com/office/drawing/2014/main" id="{16F249A3-91AC-00FD-E0FB-652BAE8523C0}"/>
              </a:ext>
            </a:extLst>
          </p:cNvPr>
          <p:cNvSpPr/>
          <p:nvPr/>
        </p:nvSpPr>
        <p:spPr>
          <a:xfrm>
            <a:off x="379399" y="322453"/>
            <a:ext cx="441148" cy="441148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1;p4">
            <a:extLst>
              <a:ext uri="{FF2B5EF4-FFF2-40B4-BE49-F238E27FC236}">
                <a16:creationId xmlns:a16="http://schemas.microsoft.com/office/drawing/2014/main" id="{D5538949-F9E4-E1BA-43A5-93C82E541FE6}"/>
              </a:ext>
            </a:extLst>
          </p:cNvPr>
          <p:cNvSpPr/>
          <p:nvPr/>
        </p:nvSpPr>
        <p:spPr>
          <a:xfrm>
            <a:off x="413429" y="356483"/>
            <a:ext cx="373089" cy="37308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2;p4">
            <a:extLst>
              <a:ext uri="{FF2B5EF4-FFF2-40B4-BE49-F238E27FC236}">
                <a16:creationId xmlns:a16="http://schemas.microsoft.com/office/drawing/2014/main" id="{8676CEDD-6519-4CE4-C80F-398A2CEB7674}"/>
              </a:ext>
            </a:extLst>
          </p:cNvPr>
          <p:cNvSpPr/>
          <p:nvPr/>
        </p:nvSpPr>
        <p:spPr>
          <a:xfrm>
            <a:off x="453123" y="396177"/>
            <a:ext cx="293699" cy="2936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9;p4">
            <a:extLst>
              <a:ext uri="{FF2B5EF4-FFF2-40B4-BE49-F238E27FC236}">
                <a16:creationId xmlns:a16="http://schemas.microsoft.com/office/drawing/2014/main" id="{256BE094-9D52-B37D-E1F8-A15674DEC8A7}"/>
              </a:ext>
            </a:extLst>
          </p:cNvPr>
          <p:cNvSpPr txBox="1"/>
          <p:nvPr/>
        </p:nvSpPr>
        <p:spPr>
          <a:xfrm>
            <a:off x="2381171" y="235259"/>
            <a:ext cx="7319419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 dirty="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Modelagem de processos TO BE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16369377" y="9265913"/>
            <a:ext cx="871829" cy="87182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diagram of a vehicle&#10;&#10;Description automatically generated">
            <a:extLst>
              <a:ext uri="{FF2B5EF4-FFF2-40B4-BE49-F238E27FC236}">
                <a16:creationId xmlns:a16="http://schemas.microsoft.com/office/drawing/2014/main" id="{25B3009B-6FC0-6CF0-6918-37610C9F5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319" y="1820271"/>
            <a:ext cx="12787207" cy="664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41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8;p4">
            <a:extLst>
              <a:ext uri="{FF2B5EF4-FFF2-40B4-BE49-F238E27FC236}">
                <a16:creationId xmlns:a16="http://schemas.microsoft.com/office/drawing/2014/main" id="{01840169-57ED-24F4-6F96-1DC185D1F673}"/>
              </a:ext>
            </a:extLst>
          </p:cNvPr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49;p4">
            <a:extLst>
              <a:ext uri="{FF2B5EF4-FFF2-40B4-BE49-F238E27FC236}">
                <a16:creationId xmlns:a16="http://schemas.microsoft.com/office/drawing/2014/main" id="{B140602C-AEA3-4A35-F671-02DA47067F0C}"/>
              </a:ext>
            </a:extLst>
          </p:cNvPr>
          <p:cNvSpPr/>
          <p:nvPr/>
        </p:nvSpPr>
        <p:spPr>
          <a:xfrm>
            <a:off x="333375" y="276429"/>
            <a:ext cx="533196" cy="53319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50;p4">
            <a:extLst>
              <a:ext uri="{FF2B5EF4-FFF2-40B4-BE49-F238E27FC236}">
                <a16:creationId xmlns:a16="http://schemas.microsoft.com/office/drawing/2014/main" id="{16F249A3-91AC-00FD-E0FB-652BAE8523C0}"/>
              </a:ext>
            </a:extLst>
          </p:cNvPr>
          <p:cNvSpPr/>
          <p:nvPr/>
        </p:nvSpPr>
        <p:spPr>
          <a:xfrm>
            <a:off x="379399" y="322453"/>
            <a:ext cx="441148" cy="441148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1;p4">
            <a:extLst>
              <a:ext uri="{FF2B5EF4-FFF2-40B4-BE49-F238E27FC236}">
                <a16:creationId xmlns:a16="http://schemas.microsoft.com/office/drawing/2014/main" id="{D5538949-F9E4-E1BA-43A5-93C82E541FE6}"/>
              </a:ext>
            </a:extLst>
          </p:cNvPr>
          <p:cNvSpPr/>
          <p:nvPr/>
        </p:nvSpPr>
        <p:spPr>
          <a:xfrm>
            <a:off x="413429" y="356483"/>
            <a:ext cx="373089" cy="37308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2;p4">
            <a:extLst>
              <a:ext uri="{FF2B5EF4-FFF2-40B4-BE49-F238E27FC236}">
                <a16:creationId xmlns:a16="http://schemas.microsoft.com/office/drawing/2014/main" id="{8676CEDD-6519-4CE4-C80F-398A2CEB7674}"/>
              </a:ext>
            </a:extLst>
          </p:cNvPr>
          <p:cNvSpPr/>
          <p:nvPr/>
        </p:nvSpPr>
        <p:spPr>
          <a:xfrm>
            <a:off x="453123" y="396177"/>
            <a:ext cx="293699" cy="2936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9;p4">
            <a:extLst>
              <a:ext uri="{FF2B5EF4-FFF2-40B4-BE49-F238E27FC236}">
                <a16:creationId xmlns:a16="http://schemas.microsoft.com/office/drawing/2014/main" id="{256BE094-9D52-B37D-E1F8-A15674DEC8A7}"/>
              </a:ext>
            </a:extLst>
          </p:cNvPr>
          <p:cNvSpPr txBox="1"/>
          <p:nvPr/>
        </p:nvSpPr>
        <p:spPr>
          <a:xfrm>
            <a:off x="2381171" y="235259"/>
            <a:ext cx="7319419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 dirty="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Modelagem de processos TO BE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16369377" y="9265913"/>
            <a:ext cx="871829" cy="87182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ED25190-922A-61F2-7EFD-E9DDEE269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277" y="1858485"/>
            <a:ext cx="15559023" cy="621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73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8;p4">
            <a:extLst>
              <a:ext uri="{FF2B5EF4-FFF2-40B4-BE49-F238E27FC236}">
                <a16:creationId xmlns:a16="http://schemas.microsoft.com/office/drawing/2014/main" id="{01840169-57ED-24F4-6F96-1DC185D1F673}"/>
              </a:ext>
            </a:extLst>
          </p:cNvPr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49;p4">
            <a:extLst>
              <a:ext uri="{FF2B5EF4-FFF2-40B4-BE49-F238E27FC236}">
                <a16:creationId xmlns:a16="http://schemas.microsoft.com/office/drawing/2014/main" id="{B140602C-AEA3-4A35-F671-02DA47067F0C}"/>
              </a:ext>
            </a:extLst>
          </p:cNvPr>
          <p:cNvSpPr/>
          <p:nvPr/>
        </p:nvSpPr>
        <p:spPr>
          <a:xfrm>
            <a:off x="333375" y="276429"/>
            <a:ext cx="533196" cy="53319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50;p4">
            <a:extLst>
              <a:ext uri="{FF2B5EF4-FFF2-40B4-BE49-F238E27FC236}">
                <a16:creationId xmlns:a16="http://schemas.microsoft.com/office/drawing/2014/main" id="{16F249A3-91AC-00FD-E0FB-652BAE8523C0}"/>
              </a:ext>
            </a:extLst>
          </p:cNvPr>
          <p:cNvSpPr/>
          <p:nvPr/>
        </p:nvSpPr>
        <p:spPr>
          <a:xfrm>
            <a:off x="379399" y="322453"/>
            <a:ext cx="441148" cy="441148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1;p4">
            <a:extLst>
              <a:ext uri="{FF2B5EF4-FFF2-40B4-BE49-F238E27FC236}">
                <a16:creationId xmlns:a16="http://schemas.microsoft.com/office/drawing/2014/main" id="{D5538949-F9E4-E1BA-43A5-93C82E541FE6}"/>
              </a:ext>
            </a:extLst>
          </p:cNvPr>
          <p:cNvSpPr/>
          <p:nvPr/>
        </p:nvSpPr>
        <p:spPr>
          <a:xfrm>
            <a:off x="413429" y="356483"/>
            <a:ext cx="373089" cy="37308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2;p4">
            <a:extLst>
              <a:ext uri="{FF2B5EF4-FFF2-40B4-BE49-F238E27FC236}">
                <a16:creationId xmlns:a16="http://schemas.microsoft.com/office/drawing/2014/main" id="{8676CEDD-6519-4CE4-C80F-398A2CEB7674}"/>
              </a:ext>
            </a:extLst>
          </p:cNvPr>
          <p:cNvSpPr/>
          <p:nvPr/>
        </p:nvSpPr>
        <p:spPr>
          <a:xfrm>
            <a:off x="453123" y="396177"/>
            <a:ext cx="293699" cy="2936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9;p4">
            <a:extLst>
              <a:ext uri="{FF2B5EF4-FFF2-40B4-BE49-F238E27FC236}">
                <a16:creationId xmlns:a16="http://schemas.microsoft.com/office/drawing/2014/main" id="{256BE094-9D52-B37D-E1F8-A15674DEC8A7}"/>
              </a:ext>
            </a:extLst>
          </p:cNvPr>
          <p:cNvSpPr txBox="1"/>
          <p:nvPr/>
        </p:nvSpPr>
        <p:spPr>
          <a:xfrm>
            <a:off x="2381171" y="235259"/>
            <a:ext cx="7319419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 dirty="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Modelagem de processos TO BE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16369377" y="9265913"/>
            <a:ext cx="871829" cy="87182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EE326D7-C20F-E50F-C191-0F7AC2BBD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142" y="1945679"/>
            <a:ext cx="14490784" cy="654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22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8;p4">
            <a:extLst>
              <a:ext uri="{FF2B5EF4-FFF2-40B4-BE49-F238E27FC236}">
                <a16:creationId xmlns:a16="http://schemas.microsoft.com/office/drawing/2014/main" id="{01840169-57ED-24F4-6F96-1DC185D1F673}"/>
              </a:ext>
            </a:extLst>
          </p:cNvPr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49;p4">
            <a:extLst>
              <a:ext uri="{FF2B5EF4-FFF2-40B4-BE49-F238E27FC236}">
                <a16:creationId xmlns:a16="http://schemas.microsoft.com/office/drawing/2014/main" id="{B140602C-AEA3-4A35-F671-02DA47067F0C}"/>
              </a:ext>
            </a:extLst>
          </p:cNvPr>
          <p:cNvSpPr/>
          <p:nvPr/>
        </p:nvSpPr>
        <p:spPr>
          <a:xfrm>
            <a:off x="333375" y="276429"/>
            <a:ext cx="533196" cy="53319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50;p4">
            <a:extLst>
              <a:ext uri="{FF2B5EF4-FFF2-40B4-BE49-F238E27FC236}">
                <a16:creationId xmlns:a16="http://schemas.microsoft.com/office/drawing/2014/main" id="{16F249A3-91AC-00FD-E0FB-652BAE8523C0}"/>
              </a:ext>
            </a:extLst>
          </p:cNvPr>
          <p:cNvSpPr/>
          <p:nvPr/>
        </p:nvSpPr>
        <p:spPr>
          <a:xfrm>
            <a:off x="379399" y="322453"/>
            <a:ext cx="441148" cy="441148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1;p4">
            <a:extLst>
              <a:ext uri="{FF2B5EF4-FFF2-40B4-BE49-F238E27FC236}">
                <a16:creationId xmlns:a16="http://schemas.microsoft.com/office/drawing/2014/main" id="{D5538949-F9E4-E1BA-43A5-93C82E541FE6}"/>
              </a:ext>
            </a:extLst>
          </p:cNvPr>
          <p:cNvSpPr/>
          <p:nvPr/>
        </p:nvSpPr>
        <p:spPr>
          <a:xfrm>
            <a:off x="413429" y="356483"/>
            <a:ext cx="373089" cy="37308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2;p4">
            <a:extLst>
              <a:ext uri="{FF2B5EF4-FFF2-40B4-BE49-F238E27FC236}">
                <a16:creationId xmlns:a16="http://schemas.microsoft.com/office/drawing/2014/main" id="{8676CEDD-6519-4CE4-C80F-398A2CEB7674}"/>
              </a:ext>
            </a:extLst>
          </p:cNvPr>
          <p:cNvSpPr/>
          <p:nvPr/>
        </p:nvSpPr>
        <p:spPr>
          <a:xfrm>
            <a:off x="453123" y="396177"/>
            <a:ext cx="293699" cy="2936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9;p4">
            <a:extLst>
              <a:ext uri="{FF2B5EF4-FFF2-40B4-BE49-F238E27FC236}">
                <a16:creationId xmlns:a16="http://schemas.microsoft.com/office/drawing/2014/main" id="{256BE094-9D52-B37D-E1F8-A15674DEC8A7}"/>
              </a:ext>
            </a:extLst>
          </p:cNvPr>
          <p:cNvSpPr txBox="1"/>
          <p:nvPr/>
        </p:nvSpPr>
        <p:spPr>
          <a:xfrm>
            <a:off x="2381171" y="235259"/>
            <a:ext cx="7319419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 dirty="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Modelagem de processos TO BE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16369377" y="9265913"/>
            <a:ext cx="871829" cy="87182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C676661-F3D6-ECC6-EE4F-83706EE7C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710" y="1614098"/>
            <a:ext cx="13525658" cy="718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89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8;p4">
            <a:extLst>
              <a:ext uri="{FF2B5EF4-FFF2-40B4-BE49-F238E27FC236}">
                <a16:creationId xmlns:a16="http://schemas.microsoft.com/office/drawing/2014/main" id="{01840169-57ED-24F4-6F96-1DC185D1F673}"/>
              </a:ext>
            </a:extLst>
          </p:cNvPr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49;p4">
            <a:extLst>
              <a:ext uri="{FF2B5EF4-FFF2-40B4-BE49-F238E27FC236}">
                <a16:creationId xmlns:a16="http://schemas.microsoft.com/office/drawing/2014/main" id="{B140602C-AEA3-4A35-F671-02DA47067F0C}"/>
              </a:ext>
            </a:extLst>
          </p:cNvPr>
          <p:cNvSpPr/>
          <p:nvPr/>
        </p:nvSpPr>
        <p:spPr>
          <a:xfrm>
            <a:off x="333375" y="276429"/>
            <a:ext cx="533196" cy="53319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50;p4">
            <a:extLst>
              <a:ext uri="{FF2B5EF4-FFF2-40B4-BE49-F238E27FC236}">
                <a16:creationId xmlns:a16="http://schemas.microsoft.com/office/drawing/2014/main" id="{16F249A3-91AC-00FD-E0FB-652BAE8523C0}"/>
              </a:ext>
            </a:extLst>
          </p:cNvPr>
          <p:cNvSpPr/>
          <p:nvPr/>
        </p:nvSpPr>
        <p:spPr>
          <a:xfrm>
            <a:off x="379399" y="322453"/>
            <a:ext cx="441148" cy="441148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1;p4">
            <a:extLst>
              <a:ext uri="{FF2B5EF4-FFF2-40B4-BE49-F238E27FC236}">
                <a16:creationId xmlns:a16="http://schemas.microsoft.com/office/drawing/2014/main" id="{D5538949-F9E4-E1BA-43A5-93C82E541FE6}"/>
              </a:ext>
            </a:extLst>
          </p:cNvPr>
          <p:cNvSpPr/>
          <p:nvPr/>
        </p:nvSpPr>
        <p:spPr>
          <a:xfrm>
            <a:off x="413429" y="356483"/>
            <a:ext cx="373089" cy="37308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2;p4">
            <a:extLst>
              <a:ext uri="{FF2B5EF4-FFF2-40B4-BE49-F238E27FC236}">
                <a16:creationId xmlns:a16="http://schemas.microsoft.com/office/drawing/2014/main" id="{8676CEDD-6519-4CE4-C80F-398A2CEB7674}"/>
              </a:ext>
            </a:extLst>
          </p:cNvPr>
          <p:cNvSpPr/>
          <p:nvPr/>
        </p:nvSpPr>
        <p:spPr>
          <a:xfrm>
            <a:off x="453123" y="396177"/>
            <a:ext cx="293699" cy="2936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9;p4">
            <a:extLst>
              <a:ext uri="{FF2B5EF4-FFF2-40B4-BE49-F238E27FC236}">
                <a16:creationId xmlns:a16="http://schemas.microsoft.com/office/drawing/2014/main" id="{256BE094-9D52-B37D-E1F8-A15674DEC8A7}"/>
              </a:ext>
            </a:extLst>
          </p:cNvPr>
          <p:cNvSpPr txBox="1"/>
          <p:nvPr/>
        </p:nvSpPr>
        <p:spPr>
          <a:xfrm>
            <a:off x="-594785" y="-11996"/>
            <a:ext cx="14693170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004AAD"/>
                </a:solidFill>
                <a:latin typeface="Poppins"/>
                <a:cs typeface="Poppins"/>
              </a:rPr>
              <a:t>Diagrama</a:t>
            </a:r>
            <a:r>
              <a:rPr lang="en-US" sz="3200" b="1" dirty="0">
                <a:solidFill>
                  <a:srgbClr val="004AAD"/>
                </a:solidFill>
                <a:latin typeface="Poppins"/>
                <a:cs typeface="Poppins"/>
              </a:rPr>
              <a:t> </a:t>
            </a:r>
            <a:r>
              <a:rPr lang="en-US" sz="3200" b="1" dirty="0" err="1">
                <a:solidFill>
                  <a:srgbClr val="004AAD"/>
                </a:solidFill>
                <a:latin typeface="Poppins"/>
                <a:cs typeface="Poppins"/>
              </a:rPr>
              <a:t>Entidade</a:t>
            </a:r>
            <a:r>
              <a:rPr lang="en-US" sz="3200" b="1" dirty="0">
                <a:solidFill>
                  <a:srgbClr val="004AAD"/>
                </a:solidFill>
                <a:latin typeface="Poppins"/>
                <a:cs typeface="Poppins"/>
              </a:rPr>
              <a:t> </a:t>
            </a:r>
            <a:r>
              <a:rPr lang="en-US" sz="3200" b="1" dirty="0" err="1">
                <a:solidFill>
                  <a:srgbClr val="004AAD"/>
                </a:solidFill>
                <a:latin typeface="Poppins"/>
                <a:cs typeface="Poppins"/>
              </a:rPr>
              <a:t>Relacionamento</a:t>
            </a:r>
            <a:r>
              <a:rPr lang="en-US" sz="4000" b="0" i="0" dirty="0">
                <a:solidFill>
                  <a:srgbClr val="002060"/>
                </a:solidFill>
                <a:effectLst/>
                <a:latin typeface="ui-monospace"/>
              </a:rPr>
              <a:t> </a:t>
            </a:r>
            <a:r>
              <a:rPr lang="pt-PT" sz="3200" b="1" dirty="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DER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16369377" y="9265913"/>
            <a:ext cx="871829" cy="87182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8161138-10BA-AF41-07F9-C77928D50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8412" y="1082043"/>
            <a:ext cx="12571175" cy="81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2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8;p4">
            <a:extLst>
              <a:ext uri="{FF2B5EF4-FFF2-40B4-BE49-F238E27FC236}">
                <a16:creationId xmlns:a16="http://schemas.microsoft.com/office/drawing/2014/main" id="{01840169-57ED-24F4-6F96-1DC185D1F673}"/>
              </a:ext>
            </a:extLst>
          </p:cNvPr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49;p4">
            <a:extLst>
              <a:ext uri="{FF2B5EF4-FFF2-40B4-BE49-F238E27FC236}">
                <a16:creationId xmlns:a16="http://schemas.microsoft.com/office/drawing/2014/main" id="{B140602C-AEA3-4A35-F671-02DA47067F0C}"/>
              </a:ext>
            </a:extLst>
          </p:cNvPr>
          <p:cNvSpPr/>
          <p:nvPr/>
        </p:nvSpPr>
        <p:spPr>
          <a:xfrm>
            <a:off x="333375" y="276429"/>
            <a:ext cx="533196" cy="53319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50;p4">
            <a:extLst>
              <a:ext uri="{FF2B5EF4-FFF2-40B4-BE49-F238E27FC236}">
                <a16:creationId xmlns:a16="http://schemas.microsoft.com/office/drawing/2014/main" id="{16F249A3-91AC-00FD-E0FB-652BAE8523C0}"/>
              </a:ext>
            </a:extLst>
          </p:cNvPr>
          <p:cNvSpPr/>
          <p:nvPr/>
        </p:nvSpPr>
        <p:spPr>
          <a:xfrm>
            <a:off x="379399" y="322453"/>
            <a:ext cx="441148" cy="441148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1;p4">
            <a:extLst>
              <a:ext uri="{FF2B5EF4-FFF2-40B4-BE49-F238E27FC236}">
                <a16:creationId xmlns:a16="http://schemas.microsoft.com/office/drawing/2014/main" id="{D5538949-F9E4-E1BA-43A5-93C82E541FE6}"/>
              </a:ext>
            </a:extLst>
          </p:cNvPr>
          <p:cNvSpPr/>
          <p:nvPr/>
        </p:nvSpPr>
        <p:spPr>
          <a:xfrm>
            <a:off x="413429" y="356483"/>
            <a:ext cx="373089" cy="37308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2;p4">
            <a:extLst>
              <a:ext uri="{FF2B5EF4-FFF2-40B4-BE49-F238E27FC236}">
                <a16:creationId xmlns:a16="http://schemas.microsoft.com/office/drawing/2014/main" id="{8676CEDD-6519-4CE4-C80F-398A2CEB7674}"/>
              </a:ext>
            </a:extLst>
          </p:cNvPr>
          <p:cNvSpPr/>
          <p:nvPr/>
        </p:nvSpPr>
        <p:spPr>
          <a:xfrm>
            <a:off x="453123" y="396177"/>
            <a:ext cx="293699" cy="2936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9;p4">
            <a:extLst>
              <a:ext uri="{FF2B5EF4-FFF2-40B4-BE49-F238E27FC236}">
                <a16:creationId xmlns:a16="http://schemas.microsoft.com/office/drawing/2014/main" id="{256BE094-9D52-B37D-E1F8-A15674DEC8A7}"/>
              </a:ext>
            </a:extLst>
          </p:cNvPr>
          <p:cNvSpPr txBox="1"/>
          <p:nvPr/>
        </p:nvSpPr>
        <p:spPr>
          <a:xfrm>
            <a:off x="-2922349" y="176676"/>
            <a:ext cx="14693170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 dirty="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Modelo Relacional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16369377" y="9265913"/>
            <a:ext cx="871829" cy="87182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E8E917C-509D-BC75-33F4-44E93AA9C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16086" y="1774874"/>
            <a:ext cx="9384030" cy="673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92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/>
          <p:nvPr/>
        </p:nvSpPr>
        <p:spPr>
          <a:xfrm>
            <a:off x="0" y="0"/>
            <a:ext cx="1984248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8999"/>
            </a:blip>
            <a:stretch>
              <a:fillRect t="-9220" b="-921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" name="Google Shape;204;p7"/>
          <p:cNvGrpSpPr/>
          <p:nvPr/>
        </p:nvGrpSpPr>
        <p:grpSpPr>
          <a:xfrm>
            <a:off x="5398443" y="7906210"/>
            <a:ext cx="2309537" cy="2212950"/>
            <a:chOff x="0" y="0"/>
            <a:chExt cx="3079382" cy="2950600"/>
          </a:xfrm>
        </p:grpSpPr>
        <p:sp>
          <p:nvSpPr>
            <p:cNvPr id="205" name="Google Shape;205;p7"/>
            <p:cNvSpPr/>
            <p:nvPr/>
          </p:nvSpPr>
          <p:spPr>
            <a:xfrm>
              <a:off x="968623" y="0"/>
              <a:ext cx="1106734" cy="882621"/>
            </a:xfrm>
            <a:custGeom>
              <a:avLst/>
              <a:gdLst/>
              <a:ahLst/>
              <a:cxnLst/>
              <a:rect l="l" t="t" r="r" b="b"/>
              <a:pathLst>
                <a:path w="1106734" h="882621" extrusionOk="0">
                  <a:moveTo>
                    <a:pt x="0" y="0"/>
                  </a:moveTo>
                  <a:lnTo>
                    <a:pt x="1106734" y="0"/>
                  </a:lnTo>
                  <a:lnTo>
                    <a:pt x="1106734" y="882621"/>
                  </a:lnTo>
                  <a:lnTo>
                    <a:pt x="0" y="8826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97493" y="882621"/>
              <a:ext cx="1106734" cy="882621"/>
            </a:xfrm>
            <a:custGeom>
              <a:avLst/>
              <a:gdLst/>
              <a:ahLst/>
              <a:cxnLst/>
              <a:rect l="l" t="t" r="r" b="b"/>
              <a:pathLst>
                <a:path w="1106734" h="882621" extrusionOk="0">
                  <a:moveTo>
                    <a:pt x="0" y="0"/>
                  </a:moveTo>
                  <a:lnTo>
                    <a:pt x="1106734" y="0"/>
                  </a:lnTo>
                  <a:lnTo>
                    <a:pt x="1106734" y="882620"/>
                  </a:lnTo>
                  <a:lnTo>
                    <a:pt x="0" y="8826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7" name="Google Shape;207;p7"/>
            <p:cNvSpPr/>
            <p:nvPr/>
          </p:nvSpPr>
          <p:spPr>
            <a:xfrm>
              <a:off x="1875155" y="882621"/>
              <a:ext cx="1106734" cy="882621"/>
            </a:xfrm>
            <a:custGeom>
              <a:avLst/>
              <a:gdLst/>
              <a:ahLst/>
              <a:cxnLst/>
              <a:rect l="l" t="t" r="r" b="b"/>
              <a:pathLst>
                <a:path w="1106734" h="882621" extrusionOk="0">
                  <a:moveTo>
                    <a:pt x="0" y="0"/>
                  </a:moveTo>
                  <a:lnTo>
                    <a:pt x="1106735" y="0"/>
                  </a:lnTo>
                  <a:lnTo>
                    <a:pt x="1106735" y="882620"/>
                  </a:lnTo>
                  <a:lnTo>
                    <a:pt x="0" y="8826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8" name="Google Shape;208;p7"/>
            <p:cNvSpPr txBox="1"/>
            <p:nvPr/>
          </p:nvSpPr>
          <p:spPr>
            <a:xfrm>
              <a:off x="0" y="1853195"/>
              <a:ext cx="3079382" cy="10974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25">
                  <a:solidFill>
                    <a:srgbClr val="004AAD"/>
                  </a:solidFill>
                  <a:latin typeface="Open Sans"/>
                  <a:ea typeface="Open Sans"/>
                  <a:cs typeface="Open Sans"/>
                  <a:sym typeface="Open Sans"/>
                </a:rPr>
                <a:t>Gerenciamento de Veículos</a:t>
              </a:r>
              <a:endParaRPr/>
            </a:p>
          </p:txBody>
        </p:sp>
      </p:grpSp>
      <p:grpSp>
        <p:nvGrpSpPr>
          <p:cNvPr id="209" name="Google Shape;209;p7"/>
          <p:cNvGrpSpPr/>
          <p:nvPr/>
        </p:nvGrpSpPr>
        <p:grpSpPr>
          <a:xfrm>
            <a:off x="2411113" y="2273966"/>
            <a:ext cx="2335909" cy="2869534"/>
            <a:chOff x="0" y="0"/>
            <a:chExt cx="3114545" cy="3826045"/>
          </a:xfrm>
        </p:grpSpPr>
        <p:sp>
          <p:nvSpPr>
            <p:cNvPr id="210" name="Google Shape;210;p7"/>
            <p:cNvSpPr/>
            <p:nvPr/>
          </p:nvSpPr>
          <p:spPr>
            <a:xfrm>
              <a:off x="186470" y="0"/>
              <a:ext cx="2928075" cy="2469910"/>
            </a:xfrm>
            <a:custGeom>
              <a:avLst/>
              <a:gdLst/>
              <a:ahLst/>
              <a:cxnLst/>
              <a:rect l="l" t="t" r="r" b="b"/>
              <a:pathLst>
                <a:path w="2928075" h="2469910" extrusionOk="0">
                  <a:moveTo>
                    <a:pt x="0" y="0"/>
                  </a:moveTo>
                  <a:lnTo>
                    <a:pt x="2928075" y="0"/>
                  </a:lnTo>
                  <a:lnTo>
                    <a:pt x="2928075" y="2469910"/>
                  </a:lnTo>
                  <a:lnTo>
                    <a:pt x="0" y="24699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11" name="Google Shape;211;p7"/>
            <p:cNvSpPr txBox="1"/>
            <p:nvPr/>
          </p:nvSpPr>
          <p:spPr>
            <a:xfrm>
              <a:off x="0" y="2692163"/>
              <a:ext cx="3114545" cy="11338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65">
                  <a:solidFill>
                    <a:srgbClr val="004AAD"/>
                  </a:solidFill>
                  <a:latin typeface="Arial"/>
                  <a:ea typeface="Arial"/>
                  <a:cs typeface="Arial"/>
                  <a:sym typeface="Arial"/>
                </a:rPr>
                <a:t>Gerenciamento de Clientes</a:t>
              </a:r>
              <a:endParaRPr/>
            </a:p>
          </p:txBody>
        </p:sp>
      </p:grpSp>
      <p:grpSp>
        <p:nvGrpSpPr>
          <p:cNvPr id="212" name="Google Shape;212;p7"/>
          <p:cNvGrpSpPr/>
          <p:nvPr/>
        </p:nvGrpSpPr>
        <p:grpSpPr>
          <a:xfrm>
            <a:off x="13487400" y="5631466"/>
            <a:ext cx="1809347" cy="2554320"/>
            <a:chOff x="0" y="0"/>
            <a:chExt cx="2412463" cy="3405760"/>
          </a:xfrm>
        </p:grpSpPr>
        <p:sp>
          <p:nvSpPr>
            <p:cNvPr id="213" name="Google Shape;213;p7"/>
            <p:cNvSpPr/>
            <p:nvPr/>
          </p:nvSpPr>
          <p:spPr>
            <a:xfrm>
              <a:off x="200720" y="0"/>
              <a:ext cx="2011023" cy="2318789"/>
            </a:xfrm>
            <a:custGeom>
              <a:avLst/>
              <a:gdLst/>
              <a:ahLst/>
              <a:cxnLst/>
              <a:rect l="l" t="t" r="r" b="b"/>
              <a:pathLst>
                <a:path w="2011023" h="2318789" extrusionOk="0">
                  <a:moveTo>
                    <a:pt x="0" y="0"/>
                  </a:moveTo>
                  <a:lnTo>
                    <a:pt x="2011023" y="0"/>
                  </a:lnTo>
                  <a:lnTo>
                    <a:pt x="2011023" y="2318789"/>
                  </a:lnTo>
                  <a:lnTo>
                    <a:pt x="0" y="23187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14" name="Google Shape;214;p7"/>
            <p:cNvSpPr txBox="1"/>
            <p:nvPr/>
          </p:nvSpPr>
          <p:spPr>
            <a:xfrm>
              <a:off x="0" y="2271164"/>
              <a:ext cx="2412463" cy="11345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3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88">
                  <a:solidFill>
                    <a:srgbClr val="004AAD"/>
                  </a:solidFill>
                  <a:latin typeface="Open Sans"/>
                  <a:ea typeface="Open Sans"/>
                  <a:cs typeface="Open Sans"/>
                  <a:sym typeface="Open Sans"/>
                </a:rPr>
                <a:t>Gerenciar Reserva</a:t>
              </a:r>
              <a:endParaRPr/>
            </a:p>
          </p:txBody>
        </p:sp>
      </p:grpSp>
      <p:grpSp>
        <p:nvGrpSpPr>
          <p:cNvPr id="215" name="Google Shape;215;p7"/>
          <p:cNvGrpSpPr/>
          <p:nvPr/>
        </p:nvGrpSpPr>
        <p:grpSpPr>
          <a:xfrm>
            <a:off x="13106558" y="840243"/>
            <a:ext cx="1592637" cy="2370021"/>
            <a:chOff x="0" y="0"/>
            <a:chExt cx="2123517" cy="3160029"/>
          </a:xfrm>
        </p:grpSpPr>
        <p:sp>
          <p:nvSpPr>
            <p:cNvPr id="216" name="Google Shape;216;p7"/>
            <p:cNvSpPr/>
            <p:nvPr/>
          </p:nvSpPr>
          <p:spPr>
            <a:xfrm>
              <a:off x="0" y="0"/>
              <a:ext cx="2123517" cy="2050159"/>
            </a:xfrm>
            <a:custGeom>
              <a:avLst/>
              <a:gdLst/>
              <a:ahLst/>
              <a:cxnLst/>
              <a:rect l="l" t="t" r="r" b="b"/>
              <a:pathLst>
                <a:path w="2123517" h="2050159" extrusionOk="0">
                  <a:moveTo>
                    <a:pt x="0" y="0"/>
                  </a:moveTo>
                  <a:lnTo>
                    <a:pt x="2123517" y="0"/>
                  </a:lnTo>
                  <a:lnTo>
                    <a:pt x="2123517" y="2050159"/>
                  </a:lnTo>
                  <a:lnTo>
                    <a:pt x="0" y="20501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17" name="Google Shape;217;p7"/>
            <p:cNvSpPr txBox="1"/>
            <p:nvPr/>
          </p:nvSpPr>
          <p:spPr>
            <a:xfrm>
              <a:off x="0" y="2002534"/>
              <a:ext cx="2123517" cy="11574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8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41">
                  <a:solidFill>
                    <a:srgbClr val="004AAD"/>
                  </a:solidFill>
                  <a:latin typeface="Open Sans"/>
                  <a:ea typeface="Open Sans"/>
                  <a:cs typeface="Open Sans"/>
                  <a:sym typeface="Open Sans"/>
                </a:rPr>
                <a:t>Pick-Up e Drop-Off</a:t>
              </a:r>
              <a:endParaRPr/>
            </a:p>
          </p:txBody>
        </p:sp>
      </p:grpSp>
      <p:grpSp>
        <p:nvGrpSpPr>
          <p:cNvPr id="218" name="Google Shape;218;p7"/>
          <p:cNvGrpSpPr/>
          <p:nvPr/>
        </p:nvGrpSpPr>
        <p:grpSpPr>
          <a:xfrm>
            <a:off x="4012235" y="840243"/>
            <a:ext cx="10235124" cy="8907442"/>
            <a:chOff x="0" y="0"/>
            <a:chExt cx="13646831" cy="11876588"/>
          </a:xfrm>
        </p:grpSpPr>
        <p:sp>
          <p:nvSpPr>
            <p:cNvPr id="219" name="Google Shape;219;p7"/>
            <p:cNvSpPr/>
            <p:nvPr/>
          </p:nvSpPr>
          <p:spPr>
            <a:xfrm rot="3088813">
              <a:off x="470318" y="1173149"/>
              <a:ext cx="4662254" cy="3450068"/>
            </a:xfrm>
            <a:custGeom>
              <a:avLst/>
              <a:gdLst/>
              <a:ahLst/>
              <a:cxnLst/>
              <a:rect l="l" t="t" r="r" b="b"/>
              <a:pathLst>
                <a:path w="4662254" h="3450068" extrusionOk="0">
                  <a:moveTo>
                    <a:pt x="0" y="0"/>
                  </a:moveTo>
                  <a:lnTo>
                    <a:pt x="4662254" y="0"/>
                  </a:lnTo>
                  <a:lnTo>
                    <a:pt x="4662254" y="3450068"/>
                  </a:lnTo>
                  <a:lnTo>
                    <a:pt x="0" y="34500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20" name="Google Shape;220;p7"/>
            <p:cNvSpPr/>
            <p:nvPr/>
          </p:nvSpPr>
          <p:spPr>
            <a:xfrm>
              <a:off x="4648811" y="4213368"/>
              <a:ext cx="4676030" cy="3740824"/>
            </a:xfrm>
            <a:custGeom>
              <a:avLst/>
              <a:gdLst/>
              <a:ahLst/>
              <a:cxnLst/>
              <a:rect l="l" t="t" r="r" b="b"/>
              <a:pathLst>
                <a:path w="4676030" h="3740824" extrusionOk="0">
                  <a:moveTo>
                    <a:pt x="0" y="0"/>
                  </a:moveTo>
                  <a:lnTo>
                    <a:pt x="4676030" y="0"/>
                  </a:lnTo>
                  <a:lnTo>
                    <a:pt x="4676030" y="3740824"/>
                  </a:lnTo>
                  <a:lnTo>
                    <a:pt x="0" y="374082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21" name="Google Shape;221;p7"/>
            <p:cNvSpPr/>
            <p:nvPr/>
          </p:nvSpPr>
          <p:spPr>
            <a:xfrm>
              <a:off x="6199098" y="8244382"/>
              <a:ext cx="1575455" cy="1549675"/>
            </a:xfrm>
            <a:custGeom>
              <a:avLst/>
              <a:gdLst/>
              <a:ahLst/>
              <a:cxnLst/>
              <a:rect l="l" t="t" r="r" b="b"/>
              <a:pathLst>
                <a:path w="1575455" h="1549675" extrusionOk="0">
                  <a:moveTo>
                    <a:pt x="0" y="0"/>
                  </a:moveTo>
                  <a:lnTo>
                    <a:pt x="1575455" y="0"/>
                  </a:lnTo>
                  <a:lnTo>
                    <a:pt x="1575455" y="1549675"/>
                  </a:lnTo>
                  <a:lnTo>
                    <a:pt x="0" y="15496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22" name="Google Shape;222;p7"/>
            <p:cNvSpPr/>
            <p:nvPr/>
          </p:nvSpPr>
          <p:spPr>
            <a:xfrm rot="-950937">
              <a:off x="382493" y="6519348"/>
              <a:ext cx="4662254" cy="3450068"/>
            </a:xfrm>
            <a:custGeom>
              <a:avLst/>
              <a:gdLst/>
              <a:ahLst/>
              <a:cxnLst/>
              <a:rect l="l" t="t" r="r" b="b"/>
              <a:pathLst>
                <a:path w="4662254" h="3450068" extrusionOk="0">
                  <a:moveTo>
                    <a:pt x="0" y="0"/>
                  </a:moveTo>
                  <a:lnTo>
                    <a:pt x="4662254" y="0"/>
                  </a:lnTo>
                  <a:lnTo>
                    <a:pt x="4662254" y="3450069"/>
                  </a:lnTo>
                  <a:lnTo>
                    <a:pt x="0" y="34500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23" name="Google Shape;223;p7"/>
            <p:cNvSpPr/>
            <p:nvPr/>
          </p:nvSpPr>
          <p:spPr>
            <a:xfrm rot="-7419314">
              <a:off x="8171220" y="7255150"/>
              <a:ext cx="4662254" cy="3450068"/>
            </a:xfrm>
            <a:custGeom>
              <a:avLst/>
              <a:gdLst/>
              <a:ahLst/>
              <a:cxnLst/>
              <a:rect l="l" t="t" r="r" b="b"/>
              <a:pathLst>
                <a:path w="4662254" h="3450068" extrusionOk="0">
                  <a:moveTo>
                    <a:pt x="0" y="0"/>
                  </a:moveTo>
                  <a:lnTo>
                    <a:pt x="4662254" y="0"/>
                  </a:lnTo>
                  <a:lnTo>
                    <a:pt x="4662254" y="3450069"/>
                  </a:lnTo>
                  <a:lnTo>
                    <a:pt x="0" y="34500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24" name="Google Shape;224;p7"/>
            <p:cNvSpPr/>
            <p:nvPr/>
          </p:nvSpPr>
          <p:spPr>
            <a:xfrm rot="-9969047">
              <a:off x="9107529" y="2977738"/>
              <a:ext cx="4226418" cy="3127549"/>
            </a:xfrm>
            <a:custGeom>
              <a:avLst/>
              <a:gdLst/>
              <a:ahLst/>
              <a:cxnLst/>
              <a:rect l="l" t="t" r="r" b="b"/>
              <a:pathLst>
                <a:path w="4226418" h="3127549" extrusionOk="0">
                  <a:moveTo>
                    <a:pt x="0" y="0"/>
                  </a:moveTo>
                  <a:lnTo>
                    <a:pt x="4226419" y="0"/>
                  </a:lnTo>
                  <a:lnTo>
                    <a:pt x="4226419" y="3127549"/>
                  </a:lnTo>
                  <a:lnTo>
                    <a:pt x="0" y="31275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225" name="Google Shape;225;p7"/>
          <p:cNvSpPr/>
          <p:nvPr/>
        </p:nvSpPr>
        <p:spPr>
          <a:xfrm>
            <a:off x="16369377" y="9265913"/>
            <a:ext cx="871829" cy="87182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7"/>
          <p:cNvSpPr txBox="1"/>
          <p:nvPr/>
        </p:nvSpPr>
        <p:spPr>
          <a:xfrm>
            <a:off x="4906679" y="93980"/>
            <a:ext cx="8118157" cy="86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Processos automatizados</a:t>
            </a:r>
            <a:endParaRPr/>
          </a:p>
        </p:txBody>
      </p:sp>
      <p:pic>
        <p:nvPicPr>
          <p:cNvPr id="227" name="Google Shape;227;p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"/>
          <p:cNvSpPr/>
          <p:nvPr/>
        </p:nvSpPr>
        <p:spPr>
          <a:xfrm>
            <a:off x="0" y="848100"/>
            <a:ext cx="18288000" cy="943832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5549" b="-5559"/>
            </a:stretch>
          </a:blipFill>
          <a:ln>
            <a:noFill/>
          </a:ln>
        </p:spPr>
      </p:sp>
      <p:sp>
        <p:nvSpPr>
          <p:cNvPr id="233" name="Google Shape;233;p8"/>
          <p:cNvSpPr/>
          <p:nvPr/>
        </p:nvSpPr>
        <p:spPr>
          <a:xfrm>
            <a:off x="-350" y="0"/>
            <a:ext cx="18288724" cy="986950"/>
          </a:xfrm>
          <a:custGeom>
            <a:avLst/>
            <a:gdLst/>
            <a:ahLst/>
            <a:cxnLst/>
            <a:rect l="l" t="t" r="r" b="b"/>
            <a:pathLst>
              <a:path w="7977633" h="2840143" extrusionOk="0">
                <a:moveTo>
                  <a:pt x="0" y="0"/>
                </a:moveTo>
                <a:lnTo>
                  <a:pt x="7977633" y="0"/>
                </a:lnTo>
                <a:lnTo>
                  <a:pt x="7977633" y="2840143"/>
                </a:lnTo>
                <a:lnTo>
                  <a:pt x="0" y="2840143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sp>
        <p:nvSpPr>
          <p:cNvPr id="234" name="Google Shape;234;p8"/>
          <p:cNvSpPr txBox="1"/>
          <p:nvPr/>
        </p:nvSpPr>
        <p:spPr>
          <a:xfrm>
            <a:off x="3381024" y="109200"/>
            <a:ext cx="1110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Automatização da Reserva</a:t>
            </a:r>
            <a:endParaRPr/>
          </a:p>
        </p:txBody>
      </p:sp>
      <p:pic>
        <p:nvPicPr>
          <p:cNvPr id="235" name="Google Shape;235;p8" title="Gravação de Tela 2023-11-12 às 4.03.59 PM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3618" y="1257377"/>
            <a:ext cx="15968884" cy="818152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8"/>
          <p:cNvSpPr/>
          <p:nvPr/>
        </p:nvSpPr>
        <p:spPr>
          <a:xfrm>
            <a:off x="16369377" y="9265913"/>
            <a:ext cx="873125" cy="87312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b875b71ad_2_2"/>
          <p:cNvSpPr/>
          <p:nvPr/>
        </p:nvSpPr>
        <p:spPr>
          <a:xfrm>
            <a:off x="0" y="848100"/>
            <a:ext cx="18288000" cy="943832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5549" b="-5559"/>
            </a:stretch>
          </a:blipFill>
          <a:ln>
            <a:noFill/>
          </a:ln>
        </p:spPr>
      </p:sp>
      <p:sp>
        <p:nvSpPr>
          <p:cNvPr id="243" name="Google Shape;243;g1eb875b71ad_2_2"/>
          <p:cNvSpPr/>
          <p:nvPr/>
        </p:nvSpPr>
        <p:spPr>
          <a:xfrm>
            <a:off x="-350" y="0"/>
            <a:ext cx="18288724" cy="986950"/>
          </a:xfrm>
          <a:custGeom>
            <a:avLst/>
            <a:gdLst/>
            <a:ahLst/>
            <a:cxnLst/>
            <a:rect l="l" t="t" r="r" b="b"/>
            <a:pathLst>
              <a:path w="7977633" h="2840143" extrusionOk="0">
                <a:moveTo>
                  <a:pt x="0" y="0"/>
                </a:moveTo>
                <a:lnTo>
                  <a:pt x="7977633" y="0"/>
                </a:lnTo>
                <a:lnTo>
                  <a:pt x="7977633" y="2840143"/>
                </a:lnTo>
                <a:lnTo>
                  <a:pt x="0" y="2840143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sp>
        <p:nvSpPr>
          <p:cNvPr id="244" name="Google Shape;244;g1eb875b71ad_2_2"/>
          <p:cNvSpPr txBox="1"/>
          <p:nvPr/>
        </p:nvSpPr>
        <p:spPr>
          <a:xfrm>
            <a:off x="3162624" y="109200"/>
            <a:ext cx="1110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Automatização da Reserva</a:t>
            </a:r>
            <a:endParaRPr/>
          </a:p>
        </p:txBody>
      </p:sp>
      <p:pic>
        <p:nvPicPr>
          <p:cNvPr id="245" name="Google Shape;245;g1eb875b71ad_2_2" title="Gravação de Tela 2023-11-12 às 4.05.46 PM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9550" y="1156090"/>
            <a:ext cx="15828900" cy="810982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eb875b71ad_2_2"/>
          <p:cNvSpPr/>
          <p:nvPr/>
        </p:nvSpPr>
        <p:spPr>
          <a:xfrm>
            <a:off x="16369377" y="9265913"/>
            <a:ext cx="873125" cy="87312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" name="Google Shape;247;g1eb875b71ad_2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/>
          <p:nvPr/>
        </p:nvSpPr>
        <p:spPr>
          <a:xfrm>
            <a:off x="-144125" y="-411475"/>
            <a:ext cx="20071080" cy="1069848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20" b="-921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990600" y="4208443"/>
            <a:ext cx="6201097" cy="192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70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Sumário</a:t>
            </a:r>
            <a:endParaRPr sz="1170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Google Shape;108;p2"/>
          <p:cNvGrpSpPr/>
          <p:nvPr/>
        </p:nvGrpSpPr>
        <p:grpSpPr>
          <a:xfrm>
            <a:off x="8434750" y="1189544"/>
            <a:ext cx="9264271" cy="1506528"/>
            <a:chOff x="0" y="-57150"/>
            <a:chExt cx="12352362" cy="2008705"/>
          </a:xfrm>
        </p:grpSpPr>
        <p:sp>
          <p:nvSpPr>
            <p:cNvPr id="109" name="Google Shape;109;p2"/>
            <p:cNvSpPr txBox="1"/>
            <p:nvPr/>
          </p:nvSpPr>
          <p:spPr>
            <a:xfrm>
              <a:off x="0" y="-57150"/>
              <a:ext cx="4735312" cy="676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99" u="sng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Introdução</a:t>
              </a:r>
              <a:endParaRPr/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0" y="835443"/>
              <a:ext cx="8797063" cy="449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806" marR="0" lvl="1" indent="-215903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Char char="•"/>
              </a:pPr>
              <a:r>
                <a:rPr lang="en-US" sz="2000" b="0" i="0" u="sng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Desafios atuais nos processos de locação de veículos</a:t>
              </a:r>
              <a:endParaRPr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0" y="1511288"/>
              <a:ext cx="12352362" cy="440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797" marR="0" lvl="1" indent="-215898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99"/>
                <a:buFont typeface="Arial"/>
                <a:buChar char="•"/>
              </a:pPr>
              <a:r>
                <a:rPr lang="en-US" sz="1999" b="0" i="0" u="sng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Benefícios da automação na agilização dos processos de locação de veículos</a:t>
              </a:r>
              <a:endParaRPr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8434750" y="4026806"/>
            <a:ext cx="8084333" cy="2560144"/>
            <a:chOff x="0" y="-57150"/>
            <a:chExt cx="10779111" cy="3413524"/>
          </a:xfrm>
        </p:grpSpPr>
        <p:sp>
          <p:nvSpPr>
            <p:cNvPr id="113" name="Google Shape;113;p2"/>
            <p:cNvSpPr txBox="1"/>
            <p:nvPr/>
          </p:nvSpPr>
          <p:spPr>
            <a:xfrm>
              <a:off x="0" y="872914"/>
              <a:ext cx="8638865" cy="440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797" marR="0" lvl="1" indent="-215898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99"/>
                <a:buFont typeface="Arial"/>
                <a:buChar char="•"/>
              </a:pPr>
              <a:r>
                <a:rPr lang="en-US" sz="1999" b="0" i="0" u="sng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Implementando automação na locação de veículos</a:t>
              </a:r>
              <a:endParaRPr/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0" y="1541781"/>
              <a:ext cx="4606383" cy="440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797" marR="0" lvl="1" indent="-215898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99"/>
                <a:buFont typeface="Arial"/>
                <a:buChar char="•"/>
              </a:pPr>
              <a:r>
                <a:rPr lang="en-US" sz="1999" b="0" i="0" u="sng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Processos</a:t>
              </a:r>
              <a:r>
                <a:rPr lang="en-US" sz="1999" b="0" i="0" u="sng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</a:t>
              </a:r>
              <a:r>
                <a:rPr lang="en-US" sz="1999" b="0" i="0" u="sng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automatizados</a:t>
              </a:r>
              <a:endParaRPr/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0" y="2241368"/>
              <a:ext cx="10779111" cy="407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399156" marR="0" lvl="1" indent="-199577" algn="ctr" rtl="0">
                <a:lnSpc>
                  <a:spcPct val="14004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48"/>
                <a:buFont typeface="Arial"/>
                <a:buChar char="•"/>
              </a:pPr>
              <a:r>
                <a:rPr lang="en-US" sz="1848" b="0" i="0" u="sng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Monitoramento e análise de dados para melhoria contínua de processos</a:t>
              </a:r>
              <a:endParaRPr/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586292" y="-57150"/>
              <a:ext cx="4952359" cy="676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99" u="sng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Desenvolvimento</a:t>
              </a:r>
              <a:endParaRPr/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6712" y="2916107"/>
              <a:ext cx="2296480" cy="440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31797" marR="0" lvl="1" indent="-215898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99"/>
                <a:buFont typeface="Arial"/>
                <a:buChar char="•"/>
              </a:pPr>
              <a:r>
                <a:rPr lang="en-US" sz="1999" b="0" i="0" u="sng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r:id="rId10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Conclusão</a:t>
              </a:r>
              <a:endParaRPr/>
            </a:p>
          </p:txBody>
        </p:sp>
      </p:grpSp>
      <p:sp>
        <p:nvSpPr>
          <p:cNvPr id="118" name="Google Shape;118;p2"/>
          <p:cNvSpPr/>
          <p:nvPr/>
        </p:nvSpPr>
        <p:spPr>
          <a:xfrm>
            <a:off x="16358896" y="9265913"/>
            <a:ext cx="873125" cy="87312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"/>
          <p:cNvSpPr/>
          <p:nvPr/>
        </p:nvSpPr>
        <p:spPr>
          <a:xfrm>
            <a:off x="0" y="0"/>
            <a:ext cx="8229600" cy="3972820"/>
          </a:xfrm>
          <a:custGeom>
            <a:avLst/>
            <a:gdLst/>
            <a:ahLst/>
            <a:cxnLst/>
            <a:rect l="l" t="t" r="r" b="b"/>
            <a:pathLst>
              <a:path w="8229600" h="3972820" extrusionOk="0">
                <a:moveTo>
                  <a:pt x="0" y="0"/>
                </a:moveTo>
                <a:lnTo>
                  <a:pt x="8229600" y="0"/>
                </a:lnTo>
                <a:lnTo>
                  <a:pt x="8229600" y="3972820"/>
                </a:lnTo>
                <a:lnTo>
                  <a:pt x="0" y="3972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4731" b="-14730"/>
            </a:stretch>
          </a:blipFill>
          <a:ln>
            <a:noFill/>
          </a:ln>
        </p:spPr>
      </p:sp>
      <p:sp>
        <p:nvSpPr>
          <p:cNvPr id="253" name="Google Shape;253;p10"/>
          <p:cNvSpPr/>
          <p:nvPr/>
        </p:nvSpPr>
        <p:spPr>
          <a:xfrm>
            <a:off x="4264644" y="3972820"/>
            <a:ext cx="3964956" cy="6314180"/>
          </a:xfrm>
          <a:custGeom>
            <a:avLst/>
            <a:gdLst/>
            <a:ahLst/>
            <a:cxnLst/>
            <a:rect l="l" t="t" r="r" b="b"/>
            <a:pathLst>
              <a:path w="3964956" h="6314180" extrusionOk="0">
                <a:moveTo>
                  <a:pt x="0" y="0"/>
                </a:moveTo>
                <a:lnTo>
                  <a:pt x="3964956" y="0"/>
                </a:lnTo>
                <a:lnTo>
                  <a:pt x="3964956" y="6314180"/>
                </a:lnTo>
                <a:lnTo>
                  <a:pt x="0" y="6314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3147" r="-3148"/>
            </a:stretch>
          </a:blipFill>
          <a:ln>
            <a:noFill/>
          </a:ln>
        </p:spPr>
      </p:sp>
      <p:sp>
        <p:nvSpPr>
          <p:cNvPr id="254" name="Google Shape;254;p10"/>
          <p:cNvSpPr/>
          <p:nvPr/>
        </p:nvSpPr>
        <p:spPr>
          <a:xfrm>
            <a:off x="0" y="3972820"/>
            <a:ext cx="4264644" cy="6314180"/>
          </a:xfrm>
          <a:custGeom>
            <a:avLst/>
            <a:gdLst/>
            <a:ahLst/>
            <a:cxnLst/>
            <a:rect l="l" t="t" r="r" b="b"/>
            <a:pathLst>
              <a:path w="4264644" h="6314180" extrusionOk="0">
                <a:moveTo>
                  <a:pt x="0" y="0"/>
                </a:moveTo>
                <a:lnTo>
                  <a:pt x="4264644" y="0"/>
                </a:lnTo>
                <a:lnTo>
                  <a:pt x="4264644" y="6314180"/>
                </a:lnTo>
                <a:lnTo>
                  <a:pt x="0" y="6314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69582" t="-50102" r="-8204"/>
            </a:stretch>
          </a:blipFill>
          <a:ln>
            <a:noFill/>
          </a:ln>
        </p:spPr>
      </p:sp>
      <p:sp>
        <p:nvSpPr>
          <p:cNvPr id="255" name="Google Shape;255;p10"/>
          <p:cNvSpPr/>
          <p:nvPr/>
        </p:nvSpPr>
        <p:spPr>
          <a:xfrm>
            <a:off x="4212380" y="3972820"/>
            <a:ext cx="104529" cy="6314180"/>
          </a:xfrm>
          <a:custGeom>
            <a:avLst/>
            <a:gdLst/>
            <a:ahLst/>
            <a:cxnLst/>
            <a:rect l="l" t="t" r="r" b="b"/>
            <a:pathLst>
              <a:path w="152400" h="9205836" extrusionOk="0">
                <a:moveTo>
                  <a:pt x="0" y="0"/>
                </a:moveTo>
                <a:lnTo>
                  <a:pt x="152400" y="0"/>
                </a:lnTo>
                <a:lnTo>
                  <a:pt x="152400" y="9205836"/>
                </a:lnTo>
                <a:lnTo>
                  <a:pt x="0" y="9205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6" name="Google Shape;256;p10"/>
          <p:cNvSpPr/>
          <p:nvPr/>
        </p:nvSpPr>
        <p:spPr>
          <a:xfrm rot="5400000">
            <a:off x="4062535" y="-141980"/>
            <a:ext cx="104529" cy="8229600"/>
          </a:xfrm>
          <a:custGeom>
            <a:avLst/>
            <a:gdLst/>
            <a:ahLst/>
            <a:cxnLst/>
            <a:rect l="l" t="t" r="r" b="b"/>
            <a:pathLst>
              <a:path w="152400" h="11998446" extrusionOk="0">
                <a:moveTo>
                  <a:pt x="0" y="0"/>
                </a:moveTo>
                <a:lnTo>
                  <a:pt x="152400" y="0"/>
                </a:lnTo>
                <a:lnTo>
                  <a:pt x="152400" y="11998446"/>
                </a:lnTo>
                <a:lnTo>
                  <a:pt x="0" y="11998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7" name="Google Shape;257;p10"/>
          <p:cNvSpPr/>
          <p:nvPr/>
        </p:nvSpPr>
        <p:spPr>
          <a:xfrm>
            <a:off x="2602387" y="6418588"/>
            <a:ext cx="8835229" cy="3145458"/>
          </a:xfrm>
          <a:custGeom>
            <a:avLst/>
            <a:gdLst/>
            <a:ahLst/>
            <a:cxnLst/>
            <a:rect l="l" t="t" r="r" b="b"/>
            <a:pathLst>
              <a:path w="7977633" h="2840143" extrusionOk="0">
                <a:moveTo>
                  <a:pt x="0" y="0"/>
                </a:moveTo>
                <a:lnTo>
                  <a:pt x="7977633" y="0"/>
                </a:lnTo>
                <a:lnTo>
                  <a:pt x="7977633" y="2840143"/>
                </a:lnTo>
                <a:lnTo>
                  <a:pt x="0" y="2840143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cxnSp>
        <p:nvCxnSpPr>
          <p:cNvPr id="258" name="Google Shape;258;p10"/>
          <p:cNvCxnSpPr/>
          <p:nvPr/>
        </p:nvCxnSpPr>
        <p:spPr>
          <a:xfrm>
            <a:off x="2602387" y="6380488"/>
            <a:ext cx="56271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" name="Google Shape;259;p10"/>
          <p:cNvCxnSpPr/>
          <p:nvPr/>
        </p:nvCxnSpPr>
        <p:spPr>
          <a:xfrm>
            <a:off x="2602387" y="9534525"/>
            <a:ext cx="56271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0" name="Google Shape;260;p10"/>
          <p:cNvCxnSpPr/>
          <p:nvPr/>
        </p:nvCxnSpPr>
        <p:spPr>
          <a:xfrm rot="5400000">
            <a:off x="1025324" y="7957550"/>
            <a:ext cx="31827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1" name="Google Shape;261;p10"/>
          <p:cNvCxnSpPr/>
          <p:nvPr/>
        </p:nvCxnSpPr>
        <p:spPr>
          <a:xfrm>
            <a:off x="8668648" y="672175"/>
            <a:ext cx="178119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2" name="Google Shape;262;p10"/>
          <p:cNvSpPr/>
          <p:nvPr/>
        </p:nvSpPr>
        <p:spPr>
          <a:xfrm>
            <a:off x="8402050" y="381765"/>
            <a:ext cx="533196" cy="53319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"/>
          <p:cNvSpPr/>
          <p:nvPr/>
        </p:nvSpPr>
        <p:spPr>
          <a:xfrm>
            <a:off x="8448074" y="427789"/>
            <a:ext cx="441148" cy="441148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8482104" y="461819"/>
            <a:ext cx="373089" cy="37308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0"/>
          <p:cNvSpPr/>
          <p:nvPr/>
        </p:nvSpPr>
        <p:spPr>
          <a:xfrm>
            <a:off x="8521799" y="501513"/>
            <a:ext cx="293699" cy="2936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16369377" y="9265913"/>
            <a:ext cx="871829" cy="87182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3285105" y="6750852"/>
            <a:ext cx="829695" cy="938955"/>
          </a:xfrm>
          <a:custGeom>
            <a:avLst/>
            <a:gdLst/>
            <a:ahLst/>
            <a:cxnLst/>
            <a:rect l="l" t="t" r="r" b="b"/>
            <a:pathLst>
              <a:path w="829695" h="938955" extrusionOk="0">
                <a:moveTo>
                  <a:pt x="0" y="0"/>
                </a:moveTo>
                <a:lnTo>
                  <a:pt x="829695" y="0"/>
                </a:lnTo>
                <a:lnTo>
                  <a:pt x="829695" y="938954"/>
                </a:lnTo>
                <a:lnTo>
                  <a:pt x="0" y="938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8" name="Google Shape;268;p10"/>
          <p:cNvSpPr txBox="1"/>
          <p:nvPr/>
        </p:nvSpPr>
        <p:spPr>
          <a:xfrm>
            <a:off x="3557791" y="8008013"/>
            <a:ext cx="7261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Proporcionando dados confiáveis para tomada de decisões.</a:t>
            </a:r>
            <a:endParaRPr/>
          </a:p>
        </p:txBody>
      </p:sp>
      <p:sp>
        <p:nvSpPr>
          <p:cNvPr id="269" name="Google Shape;269;p10"/>
          <p:cNvSpPr txBox="1"/>
          <p:nvPr/>
        </p:nvSpPr>
        <p:spPr>
          <a:xfrm>
            <a:off x="4264644" y="7057259"/>
            <a:ext cx="337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Relatórios precisos</a:t>
            </a:r>
            <a:endParaRPr/>
          </a:p>
        </p:txBody>
      </p:sp>
      <p:sp>
        <p:nvSpPr>
          <p:cNvPr id="270" name="Google Shape;270;p10"/>
          <p:cNvSpPr txBox="1"/>
          <p:nvPr/>
        </p:nvSpPr>
        <p:spPr>
          <a:xfrm>
            <a:off x="10449847" y="342064"/>
            <a:ext cx="7494253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Monitoramento e análise de dados para melhoria contínua de processos</a:t>
            </a:r>
            <a:endParaRPr/>
          </a:p>
        </p:txBody>
      </p:sp>
      <p:grpSp>
        <p:nvGrpSpPr>
          <p:cNvPr id="271" name="Google Shape;271;p10"/>
          <p:cNvGrpSpPr/>
          <p:nvPr/>
        </p:nvGrpSpPr>
        <p:grpSpPr>
          <a:xfrm>
            <a:off x="9215300" y="1847285"/>
            <a:ext cx="8728800" cy="6865982"/>
            <a:chOff x="9215300" y="1847285"/>
            <a:chExt cx="8728800" cy="6865982"/>
          </a:xfrm>
        </p:grpSpPr>
        <p:grpSp>
          <p:nvGrpSpPr>
            <p:cNvPr id="272" name="Google Shape;272;p10"/>
            <p:cNvGrpSpPr/>
            <p:nvPr/>
          </p:nvGrpSpPr>
          <p:grpSpPr>
            <a:xfrm>
              <a:off x="14701777" y="6446052"/>
              <a:ext cx="559138" cy="559138"/>
              <a:chOff x="0" y="0"/>
              <a:chExt cx="812800" cy="812800"/>
            </a:xfrm>
          </p:grpSpPr>
          <p:sp>
            <p:nvSpPr>
              <p:cNvPr id="273" name="Google Shape;273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>
                  <a:alpha val="66666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" name="Google Shape;275;p10"/>
            <p:cNvGrpSpPr/>
            <p:nvPr/>
          </p:nvGrpSpPr>
          <p:grpSpPr>
            <a:xfrm>
              <a:off x="9215300" y="1847285"/>
              <a:ext cx="8728800" cy="6865982"/>
              <a:chOff x="9215300" y="1847285"/>
              <a:chExt cx="8728800" cy="6865982"/>
            </a:xfrm>
          </p:grpSpPr>
          <p:sp>
            <p:nvSpPr>
              <p:cNvPr id="276" name="Google Shape;276;p10"/>
              <p:cNvSpPr/>
              <p:nvPr/>
            </p:nvSpPr>
            <p:spPr>
              <a:xfrm>
                <a:off x="14442047" y="6638294"/>
                <a:ext cx="2074973" cy="2074973"/>
              </a:xfrm>
              <a:custGeom>
                <a:avLst/>
                <a:gdLst/>
                <a:ahLst/>
                <a:cxnLst/>
                <a:rect l="l" t="t" r="r" b="b"/>
                <a:pathLst>
                  <a:path w="2074973" h="2074973" extrusionOk="0">
                    <a:moveTo>
                      <a:pt x="0" y="0"/>
                    </a:moveTo>
                    <a:lnTo>
                      <a:pt x="2074972" y="0"/>
                    </a:lnTo>
                    <a:lnTo>
                      <a:pt x="2074972" y="2074972"/>
                    </a:lnTo>
                    <a:lnTo>
                      <a:pt x="0" y="2074972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</p:sp>
          <p:sp>
            <p:nvSpPr>
              <p:cNvPr id="277" name="Google Shape;277;p10"/>
              <p:cNvSpPr txBox="1"/>
              <p:nvPr/>
            </p:nvSpPr>
            <p:spPr>
              <a:xfrm>
                <a:off x="9215300" y="1847285"/>
                <a:ext cx="8728800" cy="419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just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900">
                    <a:solidFill>
                      <a:srgbClr val="004AAD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Para garantir o sucesso contínuo da agilização dos processos de locação de veículos, é crucial monitorar e analisar dados. Isso permite identificar áreas de melhoria, otimizar a eficiência e aumentar a satisfação do cliente, resultando em uma experiência de aluguel satisfatória.</a:t>
                </a:r>
                <a:endParaRPr/>
              </a:p>
            </p:txBody>
          </p:sp>
        </p:grpSp>
      </p:grpSp>
      <p:pic>
        <p:nvPicPr>
          <p:cNvPr id="278" name="Google Shape;278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"/>
          <p:cNvSpPr/>
          <p:nvPr/>
        </p:nvSpPr>
        <p:spPr>
          <a:xfrm>
            <a:off x="1027362" y="1790075"/>
            <a:ext cx="16233270" cy="6387849"/>
          </a:xfrm>
          <a:custGeom>
            <a:avLst/>
            <a:gdLst/>
            <a:ahLst/>
            <a:cxnLst/>
            <a:rect l="l" t="t" r="r" b="b"/>
            <a:pathLst>
              <a:path w="15065680" h="4821018" extrusionOk="0">
                <a:moveTo>
                  <a:pt x="0" y="0"/>
                </a:moveTo>
                <a:lnTo>
                  <a:pt x="15065680" y="0"/>
                </a:lnTo>
                <a:lnTo>
                  <a:pt x="15065680" y="4821018"/>
                </a:lnTo>
                <a:lnTo>
                  <a:pt x="0" y="4821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4" name="Google Shape;284;p11"/>
          <p:cNvSpPr/>
          <p:nvPr/>
        </p:nvSpPr>
        <p:spPr>
          <a:xfrm>
            <a:off x="-362" y="0"/>
            <a:ext cx="18288724" cy="1192860"/>
          </a:xfrm>
          <a:custGeom>
            <a:avLst/>
            <a:gdLst/>
            <a:ahLst/>
            <a:cxnLst/>
            <a:rect l="l" t="t" r="r" b="b"/>
            <a:pathLst>
              <a:path w="7977633" h="2840143" extrusionOk="0">
                <a:moveTo>
                  <a:pt x="0" y="0"/>
                </a:moveTo>
                <a:lnTo>
                  <a:pt x="7977633" y="0"/>
                </a:lnTo>
                <a:lnTo>
                  <a:pt x="7977633" y="2840143"/>
                </a:lnTo>
                <a:lnTo>
                  <a:pt x="0" y="2840143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sp>
        <p:nvSpPr>
          <p:cNvPr id="285" name="Google Shape;285;p11"/>
          <p:cNvSpPr/>
          <p:nvPr/>
        </p:nvSpPr>
        <p:spPr>
          <a:xfrm>
            <a:off x="16369377" y="9265913"/>
            <a:ext cx="871829" cy="87182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1"/>
          <p:cNvSpPr txBox="1"/>
          <p:nvPr/>
        </p:nvSpPr>
        <p:spPr>
          <a:xfrm>
            <a:off x="1398179" y="226975"/>
            <a:ext cx="4857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Relatórios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7" name="Google Shape;28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b875b71ad_2_14"/>
          <p:cNvSpPr/>
          <p:nvPr/>
        </p:nvSpPr>
        <p:spPr>
          <a:xfrm>
            <a:off x="-362" y="0"/>
            <a:ext cx="18288724" cy="1192860"/>
          </a:xfrm>
          <a:custGeom>
            <a:avLst/>
            <a:gdLst/>
            <a:ahLst/>
            <a:cxnLst/>
            <a:rect l="l" t="t" r="r" b="b"/>
            <a:pathLst>
              <a:path w="7977633" h="2840143" extrusionOk="0">
                <a:moveTo>
                  <a:pt x="0" y="0"/>
                </a:moveTo>
                <a:lnTo>
                  <a:pt x="7977633" y="0"/>
                </a:lnTo>
                <a:lnTo>
                  <a:pt x="7977633" y="2840143"/>
                </a:lnTo>
                <a:lnTo>
                  <a:pt x="0" y="2840143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sp>
        <p:nvSpPr>
          <p:cNvPr id="293" name="Google Shape;293;g1eb875b71ad_2_14"/>
          <p:cNvSpPr/>
          <p:nvPr/>
        </p:nvSpPr>
        <p:spPr>
          <a:xfrm>
            <a:off x="16369377" y="9265913"/>
            <a:ext cx="873125" cy="87312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eb875b71ad_2_14"/>
          <p:cNvSpPr txBox="1"/>
          <p:nvPr/>
        </p:nvSpPr>
        <p:spPr>
          <a:xfrm>
            <a:off x="1398179" y="226975"/>
            <a:ext cx="4857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Relatórios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5" name="Google Shape;295;g1eb875b71ad_2_14"/>
          <p:cNvSpPr/>
          <p:nvPr/>
        </p:nvSpPr>
        <p:spPr>
          <a:xfrm>
            <a:off x="1524961" y="1733980"/>
            <a:ext cx="15238079" cy="6819040"/>
          </a:xfrm>
          <a:custGeom>
            <a:avLst/>
            <a:gdLst/>
            <a:ahLst/>
            <a:cxnLst/>
            <a:rect l="l" t="t" r="r" b="b"/>
            <a:pathLst>
              <a:path w="15238079" h="6819040" extrusionOk="0">
                <a:moveTo>
                  <a:pt x="0" y="0"/>
                </a:moveTo>
                <a:lnTo>
                  <a:pt x="15238078" y="0"/>
                </a:lnTo>
                <a:lnTo>
                  <a:pt x="15238078" y="6819040"/>
                </a:lnTo>
                <a:lnTo>
                  <a:pt x="0" y="6819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96" name="Google Shape;296;g1eb875b71ad_2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b875b71ad_2_22"/>
          <p:cNvSpPr/>
          <p:nvPr/>
        </p:nvSpPr>
        <p:spPr>
          <a:xfrm>
            <a:off x="-362" y="0"/>
            <a:ext cx="18288724" cy="1192860"/>
          </a:xfrm>
          <a:custGeom>
            <a:avLst/>
            <a:gdLst/>
            <a:ahLst/>
            <a:cxnLst/>
            <a:rect l="l" t="t" r="r" b="b"/>
            <a:pathLst>
              <a:path w="7977633" h="2840143" extrusionOk="0">
                <a:moveTo>
                  <a:pt x="0" y="0"/>
                </a:moveTo>
                <a:lnTo>
                  <a:pt x="7977633" y="0"/>
                </a:lnTo>
                <a:lnTo>
                  <a:pt x="7977633" y="2840143"/>
                </a:lnTo>
                <a:lnTo>
                  <a:pt x="0" y="2840143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sp>
        <p:nvSpPr>
          <p:cNvPr id="302" name="Google Shape;302;g1eb875b71ad_2_22"/>
          <p:cNvSpPr/>
          <p:nvPr/>
        </p:nvSpPr>
        <p:spPr>
          <a:xfrm>
            <a:off x="16369377" y="9265913"/>
            <a:ext cx="873125" cy="87312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1eb875b71ad_2_22"/>
          <p:cNvSpPr txBox="1"/>
          <p:nvPr/>
        </p:nvSpPr>
        <p:spPr>
          <a:xfrm>
            <a:off x="1398179" y="226975"/>
            <a:ext cx="4857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Relatórios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4" name="Google Shape;304;g1eb875b71ad_2_22"/>
          <p:cNvSpPr/>
          <p:nvPr/>
        </p:nvSpPr>
        <p:spPr>
          <a:xfrm>
            <a:off x="1247930" y="1613815"/>
            <a:ext cx="15792139" cy="7066982"/>
          </a:xfrm>
          <a:custGeom>
            <a:avLst/>
            <a:gdLst/>
            <a:ahLst/>
            <a:cxnLst/>
            <a:rect l="l" t="t" r="r" b="b"/>
            <a:pathLst>
              <a:path w="15792139" h="7066982" extrusionOk="0">
                <a:moveTo>
                  <a:pt x="0" y="0"/>
                </a:moveTo>
                <a:lnTo>
                  <a:pt x="15792140" y="0"/>
                </a:lnTo>
                <a:lnTo>
                  <a:pt x="15792140" y="7066982"/>
                </a:lnTo>
                <a:lnTo>
                  <a:pt x="0" y="70669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05" name="Google Shape;305;g1eb875b71ad_2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68517" b="-68517"/>
            </a:stretch>
          </a:blipFill>
          <a:ln>
            <a:noFill/>
          </a:ln>
        </p:spPr>
      </p:sp>
      <p:grpSp>
        <p:nvGrpSpPr>
          <p:cNvPr id="311" name="Google Shape;311;p14"/>
          <p:cNvGrpSpPr/>
          <p:nvPr/>
        </p:nvGrpSpPr>
        <p:grpSpPr>
          <a:xfrm>
            <a:off x="1610639" y="3275404"/>
            <a:ext cx="15066723" cy="4503922"/>
            <a:chOff x="0" y="-38100"/>
            <a:chExt cx="3968190" cy="1186218"/>
          </a:xfrm>
        </p:grpSpPr>
        <p:sp>
          <p:nvSpPr>
            <p:cNvPr id="312" name="Google Shape;312;p14"/>
            <p:cNvSpPr/>
            <p:nvPr/>
          </p:nvSpPr>
          <p:spPr>
            <a:xfrm>
              <a:off x="0" y="0"/>
              <a:ext cx="3968190" cy="1148118"/>
            </a:xfrm>
            <a:custGeom>
              <a:avLst/>
              <a:gdLst/>
              <a:ahLst/>
              <a:cxnLst/>
              <a:rect l="l" t="t" r="r" b="b"/>
              <a:pathLst>
                <a:path w="3968190" h="1148118" extrusionOk="0">
                  <a:moveTo>
                    <a:pt x="26206" y="0"/>
                  </a:moveTo>
                  <a:lnTo>
                    <a:pt x="3941985" y="0"/>
                  </a:lnTo>
                  <a:cubicBezTo>
                    <a:pt x="3948935" y="0"/>
                    <a:pt x="3955600" y="2761"/>
                    <a:pt x="3960515" y="7676"/>
                  </a:cubicBezTo>
                  <a:cubicBezTo>
                    <a:pt x="3965429" y="12590"/>
                    <a:pt x="3968190" y="19256"/>
                    <a:pt x="3968190" y="26206"/>
                  </a:cubicBezTo>
                  <a:lnTo>
                    <a:pt x="3968190" y="1121912"/>
                  </a:lnTo>
                  <a:cubicBezTo>
                    <a:pt x="3968190" y="1128862"/>
                    <a:pt x="3965429" y="1135528"/>
                    <a:pt x="3960515" y="1140443"/>
                  </a:cubicBezTo>
                  <a:cubicBezTo>
                    <a:pt x="3955600" y="1145357"/>
                    <a:pt x="3948935" y="1148118"/>
                    <a:pt x="3941985" y="1148118"/>
                  </a:cubicBezTo>
                  <a:lnTo>
                    <a:pt x="26206" y="1148118"/>
                  </a:lnTo>
                  <a:cubicBezTo>
                    <a:pt x="11733" y="1148118"/>
                    <a:pt x="0" y="1136385"/>
                    <a:pt x="0" y="1121912"/>
                  </a:cubicBezTo>
                  <a:lnTo>
                    <a:pt x="0" y="26206"/>
                  </a:lnTo>
                  <a:cubicBezTo>
                    <a:pt x="0" y="19256"/>
                    <a:pt x="2761" y="12590"/>
                    <a:pt x="7676" y="7676"/>
                  </a:cubicBezTo>
                  <a:cubicBezTo>
                    <a:pt x="12590" y="2761"/>
                    <a:pt x="19256" y="0"/>
                    <a:pt x="26206" y="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62745"/>
                  </a:srgbClr>
                </a:gs>
                <a:gs pos="100000">
                  <a:srgbClr val="3533CD">
                    <a:alpha val="6274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 txBox="1"/>
            <p:nvPr/>
          </p:nvSpPr>
          <p:spPr>
            <a:xfrm>
              <a:off x="0" y="-38100"/>
              <a:ext cx="3968190" cy="1186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14"/>
          <p:cNvSpPr txBox="1"/>
          <p:nvPr/>
        </p:nvSpPr>
        <p:spPr>
          <a:xfrm>
            <a:off x="1909741" y="3951871"/>
            <a:ext cx="14468518" cy="320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automação simplifica os processos de locação de veículos, resultando em maior eficiência e satisfação do cliente. Com o uso inteligente de dados e a melhoria contínua, as locadoras asseguram uma experiência perfeita. No futuro, avanços tecnológicos e análise de dados prometem aprimorar ainda mais o processo de locação, ampliando a eficiência e a satisfação do cliente.</a:t>
            </a:r>
            <a:endParaRPr/>
          </a:p>
        </p:txBody>
      </p:sp>
      <p:sp>
        <p:nvSpPr>
          <p:cNvPr id="315" name="Google Shape;315;p14"/>
          <p:cNvSpPr/>
          <p:nvPr/>
        </p:nvSpPr>
        <p:spPr>
          <a:xfrm>
            <a:off x="16369377" y="9265913"/>
            <a:ext cx="871829" cy="87182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6" name="Google Shape;316;p14"/>
          <p:cNvCxnSpPr/>
          <p:nvPr/>
        </p:nvCxnSpPr>
        <p:spPr>
          <a:xfrm>
            <a:off x="5231114" y="1052513"/>
            <a:ext cx="178119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7" name="Google Shape;317;p14"/>
          <p:cNvSpPr/>
          <p:nvPr/>
        </p:nvSpPr>
        <p:spPr>
          <a:xfrm>
            <a:off x="4964516" y="762102"/>
            <a:ext cx="533196" cy="53319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4"/>
          <p:cNvSpPr/>
          <p:nvPr/>
        </p:nvSpPr>
        <p:spPr>
          <a:xfrm>
            <a:off x="5010540" y="808126"/>
            <a:ext cx="441148" cy="441148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4"/>
          <p:cNvSpPr/>
          <p:nvPr/>
        </p:nvSpPr>
        <p:spPr>
          <a:xfrm>
            <a:off x="5044570" y="842156"/>
            <a:ext cx="373089" cy="37308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4"/>
          <p:cNvSpPr/>
          <p:nvPr/>
        </p:nvSpPr>
        <p:spPr>
          <a:xfrm>
            <a:off x="5084264" y="881850"/>
            <a:ext cx="293699" cy="2936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4"/>
          <p:cNvSpPr txBox="1"/>
          <p:nvPr/>
        </p:nvSpPr>
        <p:spPr>
          <a:xfrm>
            <a:off x="7176551" y="561340"/>
            <a:ext cx="3374708" cy="88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Conclusão</a:t>
            </a:r>
            <a:endParaRPr/>
          </a:p>
        </p:txBody>
      </p:sp>
      <p:pic>
        <p:nvPicPr>
          <p:cNvPr id="322" name="Google Shape;32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b90cfa828_0_4"/>
          <p:cNvSpPr/>
          <p:nvPr/>
        </p:nvSpPr>
        <p:spPr>
          <a:xfrm>
            <a:off x="-362" y="0"/>
            <a:ext cx="18288724" cy="1192860"/>
          </a:xfrm>
          <a:custGeom>
            <a:avLst/>
            <a:gdLst/>
            <a:ahLst/>
            <a:cxnLst/>
            <a:rect l="l" t="t" r="r" b="b"/>
            <a:pathLst>
              <a:path w="7977633" h="2840143" extrusionOk="0">
                <a:moveTo>
                  <a:pt x="0" y="0"/>
                </a:moveTo>
                <a:lnTo>
                  <a:pt x="7977633" y="0"/>
                </a:lnTo>
                <a:lnTo>
                  <a:pt x="7977633" y="2840143"/>
                </a:lnTo>
                <a:lnTo>
                  <a:pt x="0" y="2840143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sp>
        <p:nvSpPr>
          <p:cNvPr id="328" name="Google Shape;328;g1eb90cfa828_0_4"/>
          <p:cNvSpPr/>
          <p:nvPr/>
        </p:nvSpPr>
        <p:spPr>
          <a:xfrm>
            <a:off x="16369377" y="9265913"/>
            <a:ext cx="873125" cy="87312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eb90cfa828_0_4"/>
          <p:cNvSpPr txBox="1"/>
          <p:nvPr/>
        </p:nvSpPr>
        <p:spPr>
          <a:xfrm>
            <a:off x="1398171" y="226975"/>
            <a:ext cx="10350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Referencias Bibliográficas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0" name="Google Shape;330;g1eb90cfa828_0_4"/>
          <p:cNvSpPr txBox="1"/>
          <p:nvPr/>
        </p:nvSpPr>
        <p:spPr>
          <a:xfrm>
            <a:off x="1240325" y="4531650"/>
            <a:ext cx="147279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YANK!. </a:t>
            </a:r>
            <a:r>
              <a:rPr lang="en-US" sz="2250" b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Entenda o impacto da inteligencia artificial nas empresas: </a:t>
            </a:r>
            <a:r>
              <a:rPr lang="en-US" sz="22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&lt;https://yanksolutions.com.br/blog/entenda-o-impacto-da-inteligencia-artificial-nas-empresas/&gt;. Acesso em: 22 nov. 2023.</a:t>
            </a:r>
            <a:endParaRPr sz="2250"/>
          </a:p>
        </p:txBody>
      </p:sp>
      <p:sp>
        <p:nvSpPr>
          <p:cNvPr id="331" name="Google Shape;331;g1eb90cfa828_0_4"/>
          <p:cNvSpPr txBox="1"/>
          <p:nvPr/>
        </p:nvSpPr>
        <p:spPr>
          <a:xfrm>
            <a:off x="1240325" y="2817150"/>
            <a:ext cx="137979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MOVEIDEIAS. </a:t>
            </a:r>
            <a:r>
              <a:rPr lang="en-US" sz="2250" b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impacto da gestão de logística no atendimento ao cliente</a:t>
            </a:r>
            <a:r>
              <a:rPr lang="en-US" sz="22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Disponível em: &lt;https://moveideias.com.br/o-impacto-da-gestao-logistica-no-atendimento-ao-cliente/&gt;. Acesso em: 22  nov. 2023.</a:t>
            </a:r>
            <a:endParaRPr sz="2300"/>
          </a:p>
        </p:txBody>
      </p:sp>
      <p:pic>
        <p:nvPicPr>
          <p:cNvPr id="332" name="Google Shape;332;g1eb90cfa828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5"/>
          <p:cNvSpPr/>
          <p:nvPr/>
        </p:nvSpPr>
        <p:spPr>
          <a:xfrm>
            <a:off x="0" y="0"/>
            <a:ext cx="2025396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2370" t="-30969" r="-127" b="-2525"/>
            </a:stretch>
          </a:blipFill>
          <a:ln>
            <a:noFill/>
          </a:ln>
        </p:spPr>
      </p:sp>
      <p:sp>
        <p:nvSpPr>
          <p:cNvPr id="338" name="Google Shape;338;p15"/>
          <p:cNvSpPr/>
          <p:nvPr/>
        </p:nvSpPr>
        <p:spPr>
          <a:xfrm>
            <a:off x="2979506" y="1548251"/>
            <a:ext cx="12328986" cy="7233795"/>
          </a:xfrm>
          <a:custGeom>
            <a:avLst/>
            <a:gdLst/>
            <a:ahLst/>
            <a:cxnLst/>
            <a:rect l="l" t="t" r="r" b="b"/>
            <a:pathLst>
              <a:path w="4497648" h="2638908" extrusionOk="0">
                <a:moveTo>
                  <a:pt x="0" y="0"/>
                </a:moveTo>
                <a:lnTo>
                  <a:pt x="4497648" y="0"/>
                </a:lnTo>
                <a:lnTo>
                  <a:pt x="4497648" y="2638908"/>
                </a:lnTo>
                <a:lnTo>
                  <a:pt x="0" y="26389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339" name="Google Shape;339;p15"/>
          <p:cNvSpPr/>
          <p:nvPr/>
        </p:nvSpPr>
        <p:spPr>
          <a:xfrm>
            <a:off x="2979506" y="1548251"/>
            <a:ext cx="12328989" cy="7233795"/>
          </a:xfrm>
          <a:custGeom>
            <a:avLst/>
            <a:gdLst/>
            <a:ahLst/>
            <a:cxnLst/>
            <a:rect l="l" t="t" r="r" b="b"/>
            <a:pathLst>
              <a:path w="12328989" h="7233795" extrusionOk="0">
                <a:moveTo>
                  <a:pt x="0" y="0"/>
                </a:moveTo>
                <a:lnTo>
                  <a:pt x="12328988" y="0"/>
                </a:lnTo>
                <a:lnTo>
                  <a:pt x="12328988" y="7233794"/>
                </a:lnTo>
                <a:lnTo>
                  <a:pt x="0" y="7233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 l="-30780" t="-46099" r="-4739" b="-8078"/>
            </a:stretch>
          </a:blipFill>
          <a:ln>
            <a:noFill/>
          </a:ln>
        </p:spPr>
      </p:sp>
      <p:sp>
        <p:nvSpPr>
          <p:cNvPr id="340" name="Google Shape;340;p15"/>
          <p:cNvSpPr txBox="1"/>
          <p:nvPr/>
        </p:nvSpPr>
        <p:spPr>
          <a:xfrm>
            <a:off x="6039934" y="3341646"/>
            <a:ext cx="6208131" cy="131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OBRIGADO</a:t>
            </a:r>
            <a:endParaRPr/>
          </a:p>
        </p:txBody>
      </p:sp>
      <p:cxnSp>
        <p:nvCxnSpPr>
          <p:cNvPr id="341" name="Google Shape;341;p15"/>
          <p:cNvCxnSpPr/>
          <p:nvPr/>
        </p:nvCxnSpPr>
        <p:spPr>
          <a:xfrm>
            <a:off x="2965218" y="1519676"/>
            <a:ext cx="12371851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2" name="Google Shape;342;p15"/>
          <p:cNvCxnSpPr/>
          <p:nvPr/>
        </p:nvCxnSpPr>
        <p:spPr>
          <a:xfrm>
            <a:off x="2965218" y="8791570"/>
            <a:ext cx="12371851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3" name="Google Shape;343;p15"/>
          <p:cNvCxnSpPr/>
          <p:nvPr/>
        </p:nvCxnSpPr>
        <p:spPr>
          <a:xfrm rot="5400000">
            <a:off x="-685017" y="5155623"/>
            <a:ext cx="730047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4" name="Google Shape;344;p15"/>
          <p:cNvCxnSpPr/>
          <p:nvPr/>
        </p:nvCxnSpPr>
        <p:spPr>
          <a:xfrm rot="5400000">
            <a:off x="11679691" y="5148479"/>
            <a:ext cx="7286182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" name="Google Shape;345;p15"/>
          <p:cNvSpPr/>
          <p:nvPr/>
        </p:nvSpPr>
        <p:spPr>
          <a:xfrm>
            <a:off x="5785302" y="5212863"/>
            <a:ext cx="3023476" cy="302346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6" name="Google Shape;34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79550" y="5087400"/>
            <a:ext cx="3148925" cy="31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/>
          <p:nvPr/>
        </p:nvSpPr>
        <p:spPr>
          <a:xfrm>
            <a:off x="13818535" y="0"/>
            <a:ext cx="4469465" cy="5694778"/>
          </a:xfrm>
          <a:custGeom>
            <a:avLst/>
            <a:gdLst/>
            <a:ahLst/>
            <a:cxnLst/>
            <a:rect l="l" t="t" r="r" b="b"/>
            <a:pathLst>
              <a:path w="4036849" h="5143559" extrusionOk="0">
                <a:moveTo>
                  <a:pt x="0" y="0"/>
                </a:moveTo>
                <a:lnTo>
                  <a:pt x="4036849" y="0"/>
                </a:lnTo>
                <a:lnTo>
                  <a:pt x="4036849" y="5143559"/>
                </a:lnTo>
                <a:lnTo>
                  <a:pt x="0" y="5143559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sp>
        <p:nvSpPr>
          <p:cNvPr id="125" name="Google Shape;125;p3"/>
          <p:cNvSpPr/>
          <p:nvPr/>
        </p:nvSpPr>
        <p:spPr>
          <a:xfrm>
            <a:off x="12548697" y="1028700"/>
            <a:ext cx="4710603" cy="5144454"/>
          </a:xfrm>
          <a:custGeom>
            <a:avLst/>
            <a:gdLst/>
            <a:ahLst/>
            <a:cxnLst/>
            <a:rect l="l" t="t" r="r" b="b"/>
            <a:pathLst>
              <a:path w="4710603" h="5144454" extrusionOk="0">
                <a:moveTo>
                  <a:pt x="0" y="0"/>
                </a:moveTo>
                <a:lnTo>
                  <a:pt x="4710603" y="0"/>
                </a:lnTo>
                <a:lnTo>
                  <a:pt x="4710603" y="5144454"/>
                </a:lnTo>
                <a:lnTo>
                  <a:pt x="0" y="51444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1042" b="-11042"/>
            </a:stretch>
          </a:blipFill>
          <a:ln>
            <a:noFill/>
          </a:ln>
        </p:spPr>
      </p:sp>
      <p:cxnSp>
        <p:nvCxnSpPr>
          <p:cNvPr id="126" name="Google Shape;126;p3"/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" name="Google Shape;127;p3"/>
          <p:cNvSpPr/>
          <p:nvPr/>
        </p:nvSpPr>
        <p:spPr>
          <a:xfrm>
            <a:off x="333375" y="276429"/>
            <a:ext cx="533196" cy="53319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3"/>
          <p:cNvSpPr/>
          <p:nvPr/>
        </p:nvSpPr>
        <p:spPr>
          <a:xfrm>
            <a:off x="379399" y="322453"/>
            <a:ext cx="441148" cy="441148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3"/>
          <p:cNvSpPr/>
          <p:nvPr/>
        </p:nvSpPr>
        <p:spPr>
          <a:xfrm>
            <a:off x="413429" y="356483"/>
            <a:ext cx="373089" cy="37308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"/>
          <p:cNvSpPr/>
          <p:nvPr/>
        </p:nvSpPr>
        <p:spPr>
          <a:xfrm>
            <a:off x="453123" y="396177"/>
            <a:ext cx="293699" cy="2936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" name="Google Shape;131;p3"/>
          <p:cNvCxnSpPr/>
          <p:nvPr/>
        </p:nvCxnSpPr>
        <p:spPr>
          <a:xfrm>
            <a:off x="13818535" y="1000125"/>
            <a:ext cx="3440765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132;p3"/>
          <p:cNvCxnSpPr/>
          <p:nvPr/>
        </p:nvCxnSpPr>
        <p:spPr>
          <a:xfrm rot="5400000">
            <a:off x="14897686" y="3333164"/>
            <a:ext cx="4694653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3"/>
          <p:cNvSpPr txBox="1"/>
          <p:nvPr/>
        </p:nvSpPr>
        <p:spPr>
          <a:xfrm>
            <a:off x="2541934" y="-10795"/>
            <a:ext cx="3773329" cy="93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b="1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Introdução</a:t>
            </a:r>
            <a:endParaRPr/>
          </a:p>
        </p:txBody>
      </p:sp>
      <p:grpSp>
        <p:nvGrpSpPr>
          <p:cNvPr id="134" name="Google Shape;134;p3"/>
          <p:cNvGrpSpPr/>
          <p:nvPr/>
        </p:nvGrpSpPr>
        <p:grpSpPr>
          <a:xfrm>
            <a:off x="599973" y="2771189"/>
            <a:ext cx="11489400" cy="6995989"/>
            <a:chOff x="599973" y="2771189"/>
            <a:chExt cx="11489400" cy="6995989"/>
          </a:xfrm>
        </p:grpSpPr>
        <p:sp>
          <p:nvSpPr>
            <p:cNvPr id="135" name="Google Shape;135;p3"/>
            <p:cNvSpPr txBox="1"/>
            <p:nvPr/>
          </p:nvSpPr>
          <p:spPr>
            <a:xfrm>
              <a:off x="599973" y="2771189"/>
              <a:ext cx="11489400" cy="544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No mundo acelerado de hoje, a automatização dos processos de locação de veículos tornou-se crucial para as empresas que pretendem aumentar a eficiência e a satisfação do cliente(Move Ideias). Assim, as empresas podem minimizar erros manuais, reduzir a papelada e oferecer uma experiência perfeita aos clientes (Yank!). Esta integração de tecnologia não só economiza tempo, mas também melhora a eficiência operacional geral, resultando em níveis mais elevados de satisfação do cliente.</a:t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8149141" y="8650827"/>
              <a:ext cx="1395439" cy="1116351"/>
            </a:xfrm>
            <a:custGeom>
              <a:avLst/>
              <a:gdLst/>
              <a:ahLst/>
              <a:cxnLst/>
              <a:rect l="l" t="t" r="r" b="b"/>
              <a:pathLst>
                <a:path w="1395439" h="1116351" extrusionOk="0">
                  <a:moveTo>
                    <a:pt x="0" y="0"/>
                  </a:moveTo>
                  <a:lnTo>
                    <a:pt x="1395439" y="0"/>
                  </a:lnTo>
                  <a:lnTo>
                    <a:pt x="1395439" y="1116351"/>
                  </a:lnTo>
                  <a:lnTo>
                    <a:pt x="0" y="11163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137" name="Google Shape;137;p3"/>
            <p:cNvGrpSpPr/>
            <p:nvPr/>
          </p:nvGrpSpPr>
          <p:grpSpPr>
            <a:xfrm>
              <a:off x="7869572" y="8489633"/>
              <a:ext cx="559138" cy="559138"/>
              <a:chOff x="0" y="0"/>
              <a:chExt cx="812800" cy="812800"/>
            </a:xfrm>
          </p:grpSpPr>
          <p:sp>
            <p:nvSpPr>
              <p:cNvPr id="138" name="Google Shape;138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>
                  <a:alpha val="66666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0" name="Google Shape;140;p3"/>
          <p:cNvSpPr/>
          <p:nvPr/>
        </p:nvSpPr>
        <p:spPr>
          <a:xfrm>
            <a:off x="16358896" y="9265913"/>
            <a:ext cx="873125" cy="87312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"/>
          <p:cNvSpPr/>
          <p:nvPr/>
        </p:nvSpPr>
        <p:spPr>
          <a:xfrm>
            <a:off x="10058400" y="0"/>
            <a:ext cx="8229600" cy="10287000"/>
          </a:xfrm>
          <a:custGeom>
            <a:avLst/>
            <a:gdLst/>
            <a:ahLst/>
            <a:cxnLst/>
            <a:rect l="l" t="t" r="r" b="b"/>
            <a:pathLst>
              <a:path w="8229600" h="10287000" extrusionOk="0">
                <a:moveTo>
                  <a:pt x="0" y="0"/>
                </a:moveTo>
                <a:lnTo>
                  <a:pt x="8229600" y="0"/>
                </a:lnTo>
                <a:lnTo>
                  <a:pt x="8229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5035" b="-15035"/>
            </a:stretch>
          </a:blipFill>
          <a:ln>
            <a:noFill/>
          </a:ln>
        </p:spPr>
      </p:sp>
      <p:sp>
        <p:nvSpPr>
          <p:cNvPr id="147" name="Google Shape;147;p4"/>
          <p:cNvSpPr/>
          <p:nvPr/>
        </p:nvSpPr>
        <p:spPr>
          <a:xfrm>
            <a:off x="9215382" y="0"/>
            <a:ext cx="1686037" cy="2192003"/>
          </a:xfrm>
          <a:custGeom>
            <a:avLst/>
            <a:gdLst/>
            <a:ahLst/>
            <a:cxnLst/>
            <a:rect l="l" t="t" r="r" b="b"/>
            <a:pathLst>
              <a:path w="1522839" h="1979831" extrusionOk="0">
                <a:moveTo>
                  <a:pt x="0" y="0"/>
                </a:moveTo>
                <a:lnTo>
                  <a:pt x="1522839" y="0"/>
                </a:lnTo>
                <a:lnTo>
                  <a:pt x="1522839" y="1979831"/>
                </a:lnTo>
                <a:lnTo>
                  <a:pt x="0" y="1979831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cxnSp>
        <p:nvCxnSpPr>
          <p:cNvPr id="148" name="Google Shape;148;p4"/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4"/>
          <p:cNvSpPr/>
          <p:nvPr/>
        </p:nvSpPr>
        <p:spPr>
          <a:xfrm>
            <a:off x="333375" y="276429"/>
            <a:ext cx="533196" cy="53319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"/>
          <p:cNvSpPr/>
          <p:nvPr/>
        </p:nvSpPr>
        <p:spPr>
          <a:xfrm>
            <a:off x="379399" y="322453"/>
            <a:ext cx="441148" cy="441148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4"/>
          <p:cNvSpPr/>
          <p:nvPr/>
        </p:nvSpPr>
        <p:spPr>
          <a:xfrm>
            <a:off x="413429" y="356483"/>
            <a:ext cx="373089" cy="37308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4"/>
          <p:cNvSpPr/>
          <p:nvPr/>
        </p:nvSpPr>
        <p:spPr>
          <a:xfrm>
            <a:off x="453123" y="396177"/>
            <a:ext cx="293699" cy="2936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4"/>
          <p:cNvGrpSpPr/>
          <p:nvPr/>
        </p:nvGrpSpPr>
        <p:grpSpPr>
          <a:xfrm>
            <a:off x="413429" y="3075303"/>
            <a:ext cx="9044400" cy="5589231"/>
            <a:chOff x="413429" y="3075303"/>
            <a:chExt cx="9044400" cy="5589231"/>
          </a:xfrm>
        </p:grpSpPr>
        <p:sp>
          <p:nvSpPr>
            <p:cNvPr id="154" name="Google Shape;154;p4"/>
            <p:cNvSpPr txBox="1"/>
            <p:nvPr/>
          </p:nvSpPr>
          <p:spPr>
            <a:xfrm>
              <a:off x="413429" y="3075303"/>
              <a:ext cx="9044400" cy="41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Os desafios atuais nos processos de locação de veículos manuais incluem a morosidade, erros e falta de eficiência devido à dependência de documentos em papel e verificações manuais de motoristas e veículos. A automação e digitalização são soluções para melhorar essa situação.</a:t>
              </a:r>
              <a:endParaRPr/>
            </a:p>
          </p:txBody>
        </p:sp>
        <p:grpSp>
          <p:nvGrpSpPr>
            <p:cNvPr id="155" name="Google Shape;155;p4"/>
            <p:cNvGrpSpPr/>
            <p:nvPr/>
          </p:nvGrpSpPr>
          <p:grpSpPr>
            <a:xfrm>
              <a:off x="4446148" y="7345043"/>
              <a:ext cx="559138" cy="559138"/>
              <a:chOff x="0" y="0"/>
              <a:chExt cx="812800" cy="812800"/>
            </a:xfrm>
          </p:grpSpPr>
          <p:sp>
            <p:nvSpPr>
              <p:cNvPr id="156" name="Google Shape;156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>
                  <a:alpha val="66666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" name="Google Shape;158;p4"/>
            <p:cNvSpPr/>
            <p:nvPr/>
          </p:nvSpPr>
          <p:spPr>
            <a:xfrm>
              <a:off x="4725717" y="7502278"/>
              <a:ext cx="1181591" cy="1162256"/>
            </a:xfrm>
            <a:custGeom>
              <a:avLst/>
              <a:gdLst/>
              <a:ahLst/>
              <a:cxnLst/>
              <a:rect l="l" t="t" r="r" b="b"/>
              <a:pathLst>
                <a:path w="1181591" h="1162256" extrusionOk="0">
                  <a:moveTo>
                    <a:pt x="0" y="0"/>
                  </a:moveTo>
                  <a:lnTo>
                    <a:pt x="1181591" y="0"/>
                  </a:lnTo>
                  <a:lnTo>
                    <a:pt x="1181591" y="1162256"/>
                  </a:lnTo>
                  <a:lnTo>
                    <a:pt x="0" y="116225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59" name="Google Shape;159;p4"/>
          <p:cNvSpPr txBox="1"/>
          <p:nvPr/>
        </p:nvSpPr>
        <p:spPr>
          <a:xfrm>
            <a:off x="2381172" y="235259"/>
            <a:ext cx="6397600" cy="169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Desafios</a:t>
            </a:r>
            <a:r>
              <a:rPr lang="en-US" sz="3200" b="1" dirty="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b="1" dirty="0" err="1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atuais</a:t>
            </a:r>
            <a:r>
              <a:rPr lang="en-US" sz="3200" b="1" dirty="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b="1" dirty="0" err="1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nos</a:t>
            </a:r>
            <a:r>
              <a:rPr lang="en-US" sz="3200" b="1" dirty="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b="1" dirty="0" err="1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processos</a:t>
            </a:r>
            <a:r>
              <a:rPr lang="en-US" sz="3200" b="1" dirty="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3200" b="1" dirty="0" err="1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locação</a:t>
            </a:r>
            <a:r>
              <a:rPr lang="en-US" sz="3200" b="1" dirty="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3200" b="1" dirty="0" err="1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veículos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16358896" y="9265913"/>
            <a:ext cx="873125" cy="873121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"/>
          <p:cNvSpPr/>
          <p:nvPr/>
        </p:nvSpPr>
        <p:spPr>
          <a:xfrm>
            <a:off x="13818535" y="0"/>
            <a:ext cx="4469465" cy="5694778"/>
          </a:xfrm>
          <a:custGeom>
            <a:avLst/>
            <a:gdLst/>
            <a:ahLst/>
            <a:cxnLst/>
            <a:rect l="l" t="t" r="r" b="b"/>
            <a:pathLst>
              <a:path w="4036849" h="5143559" extrusionOk="0">
                <a:moveTo>
                  <a:pt x="0" y="0"/>
                </a:moveTo>
                <a:lnTo>
                  <a:pt x="4036849" y="0"/>
                </a:lnTo>
                <a:lnTo>
                  <a:pt x="4036849" y="5143559"/>
                </a:lnTo>
                <a:lnTo>
                  <a:pt x="0" y="5143559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</p:sp>
      <p:cxnSp>
        <p:nvCxnSpPr>
          <p:cNvPr id="167" name="Google Shape;167;p5"/>
          <p:cNvCxnSpPr/>
          <p:nvPr/>
        </p:nvCxnSpPr>
        <p:spPr>
          <a:xfrm>
            <a:off x="13818535" y="1000125"/>
            <a:ext cx="3440765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" name="Google Shape;168;p5"/>
          <p:cNvCxnSpPr/>
          <p:nvPr/>
        </p:nvCxnSpPr>
        <p:spPr>
          <a:xfrm rot="5400000">
            <a:off x="14897686" y="3333164"/>
            <a:ext cx="4694653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5"/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70;p5"/>
          <p:cNvSpPr/>
          <p:nvPr/>
        </p:nvSpPr>
        <p:spPr>
          <a:xfrm>
            <a:off x="333375" y="276429"/>
            <a:ext cx="533196" cy="53319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"/>
          <p:cNvSpPr/>
          <p:nvPr/>
        </p:nvSpPr>
        <p:spPr>
          <a:xfrm>
            <a:off x="379399" y="322453"/>
            <a:ext cx="441148" cy="441148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"/>
          <p:cNvSpPr/>
          <p:nvPr/>
        </p:nvSpPr>
        <p:spPr>
          <a:xfrm>
            <a:off x="413429" y="356483"/>
            <a:ext cx="373089" cy="37308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5"/>
          <p:cNvSpPr/>
          <p:nvPr/>
        </p:nvSpPr>
        <p:spPr>
          <a:xfrm>
            <a:off x="453123" y="396177"/>
            <a:ext cx="293699" cy="2936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5"/>
          <p:cNvSpPr/>
          <p:nvPr/>
        </p:nvSpPr>
        <p:spPr>
          <a:xfrm>
            <a:off x="12775272" y="1028700"/>
            <a:ext cx="4455453" cy="5362176"/>
          </a:xfrm>
          <a:custGeom>
            <a:avLst/>
            <a:gdLst/>
            <a:ahLst/>
            <a:cxnLst/>
            <a:rect l="l" t="t" r="r" b="b"/>
            <a:pathLst>
              <a:path w="4455453" h="5362176" extrusionOk="0">
                <a:moveTo>
                  <a:pt x="0" y="0"/>
                </a:moveTo>
                <a:lnTo>
                  <a:pt x="4455453" y="0"/>
                </a:lnTo>
                <a:lnTo>
                  <a:pt x="4455453" y="5362176"/>
                </a:lnTo>
                <a:lnTo>
                  <a:pt x="0" y="5362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5" name="Google Shape;175;p5"/>
          <p:cNvSpPr/>
          <p:nvPr/>
        </p:nvSpPr>
        <p:spPr>
          <a:xfrm>
            <a:off x="16358896" y="9265913"/>
            <a:ext cx="871829" cy="87182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" name="Google Shape;176;p5"/>
          <p:cNvGrpSpPr/>
          <p:nvPr/>
        </p:nvGrpSpPr>
        <p:grpSpPr>
          <a:xfrm>
            <a:off x="1490572" y="3271251"/>
            <a:ext cx="10297800" cy="5062221"/>
            <a:chOff x="1490572" y="3271251"/>
            <a:chExt cx="10297800" cy="5062221"/>
          </a:xfrm>
        </p:grpSpPr>
        <p:sp>
          <p:nvSpPr>
            <p:cNvPr id="177" name="Google Shape;177;p5"/>
            <p:cNvSpPr/>
            <p:nvPr/>
          </p:nvSpPr>
          <p:spPr>
            <a:xfrm>
              <a:off x="6323978" y="7494777"/>
              <a:ext cx="3288998" cy="838695"/>
            </a:xfrm>
            <a:custGeom>
              <a:avLst/>
              <a:gdLst/>
              <a:ahLst/>
              <a:cxnLst/>
              <a:rect l="l" t="t" r="r" b="b"/>
              <a:pathLst>
                <a:path w="3288998" h="838695" extrusionOk="0">
                  <a:moveTo>
                    <a:pt x="0" y="0"/>
                  </a:moveTo>
                  <a:lnTo>
                    <a:pt x="3288998" y="0"/>
                  </a:lnTo>
                  <a:lnTo>
                    <a:pt x="3288998" y="838694"/>
                  </a:lnTo>
                  <a:lnTo>
                    <a:pt x="0" y="8386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78" name="Google Shape;178;p5"/>
            <p:cNvSpPr txBox="1"/>
            <p:nvPr/>
          </p:nvSpPr>
          <p:spPr>
            <a:xfrm>
              <a:off x="1490572" y="3271251"/>
              <a:ext cx="10297800" cy="357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A automação nos processos de locação de veículos oferece inúmeros benefícios, como aumento da eficiência, melhoria na satisfação do cliente e operações otimizadas, incluindo processos mais rápidos e eliminação de erros. Isso impulsiona o crescimento do negócio.</a:t>
              </a:r>
              <a:endParaRPr/>
            </a:p>
          </p:txBody>
        </p:sp>
      </p:grpSp>
      <p:sp>
        <p:nvSpPr>
          <p:cNvPr id="179" name="Google Shape;179;p5"/>
          <p:cNvSpPr txBox="1"/>
          <p:nvPr/>
        </p:nvSpPr>
        <p:spPr>
          <a:xfrm>
            <a:off x="2436893" y="246253"/>
            <a:ext cx="10338379" cy="103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Benefícios da automação na agilização dos processos de locação de veículos</a:t>
            </a:r>
            <a:endParaRPr/>
          </a:p>
        </p:txBody>
      </p:sp>
      <p:pic>
        <p:nvPicPr>
          <p:cNvPr id="180" name="Google Shape;180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/>
          <p:nvPr/>
        </p:nvSpPr>
        <p:spPr>
          <a:xfrm>
            <a:off x="0" y="0"/>
            <a:ext cx="2002536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5554" b="-5553"/>
            </a:stretch>
          </a:blipFill>
          <a:ln>
            <a:noFill/>
          </a:ln>
        </p:spPr>
      </p:sp>
      <p:grpSp>
        <p:nvGrpSpPr>
          <p:cNvPr id="186" name="Google Shape;186;p6"/>
          <p:cNvGrpSpPr/>
          <p:nvPr/>
        </p:nvGrpSpPr>
        <p:grpSpPr>
          <a:xfrm>
            <a:off x="3812646" y="5666095"/>
            <a:ext cx="10363570" cy="892924"/>
            <a:chOff x="0" y="-38100"/>
            <a:chExt cx="2729500" cy="235173"/>
          </a:xfrm>
        </p:grpSpPr>
        <p:sp>
          <p:nvSpPr>
            <p:cNvPr id="187" name="Google Shape;187;p6"/>
            <p:cNvSpPr/>
            <p:nvPr/>
          </p:nvSpPr>
          <p:spPr>
            <a:xfrm>
              <a:off x="0" y="0"/>
              <a:ext cx="2729500" cy="197073"/>
            </a:xfrm>
            <a:custGeom>
              <a:avLst/>
              <a:gdLst/>
              <a:ahLst/>
              <a:cxnLst/>
              <a:rect l="l" t="t" r="r" b="b"/>
              <a:pathLst>
                <a:path w="2729500" h="197073" extrusionOk="0">
                  <a:moveTo>
                    <a:pt x="0" y="0"/>
                  </a:moveTo>
                  <a:lnTo>
                    <a:pt x="2729500" y="0"/>
                  </a:lnTo>
                  <a:lnTo>
                    <a:pt x="2729500" y="197073"/>
                  </a:lnTo>
                  <a:lnTo>
                    <a:pt x="0" y="197073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3533C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88" name="Google Shape;188;p6"/>
            <p:cNvSpPr txBox="1"/>
            <p:nvPr/>
          </p:nvSpPr>
          <p:spPr>
            <a:xfrm>
              <a:off x="0" y="-38100"/>
              <a:ext cx="2729500" cy="235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3812646" y="3267581"/>
            <a:ext cx="10392144" cy="3148494"/>
          </a:xfrm>
          <a:custGeom>
            <a:avLst/>
            <a:gdLst/>
            <a:ahLst/>
            <a:cxnLst/>
            <a:rect l="l" t="t" r="r" b="b"/>
            <a:pathLst>
              <a:path w="9386250" h="2843740" extrusionOk="0">
                <a:moveTo>
                  <a:pt x="0" y="0"/>
                </a:moveTo>
                <a:lnTo>
                  <a:pt x="9386250" y="0"/>
                </a:lnTo>
                <a:lnTo>
                  <a:pt x="9386250" y="2843740"/>
                </a:lnTo>
                <a:lnTo>
                  <a:pt x="0" y="28437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190" name="Google Shape;190;p6"/>
          <p:cNvSpPr/>
          <p:nvPr/>
        </p:nvSpPr>
        <p:spPr>
          <a:xfrm>
            <a:off x="3812646" y="3239006"/>
            <a:ext cx="10363570" cy="3148494"/>
          </a:xfrm>
          <a:custGeom>
            <a:avLst/>
            <a:gdLst/>
            <a:ahLst/>
            <a:cxnLst/>
            <a:rect l="l" t="t" r="r" b="b"/>
            <a:pathLst>
              <a:path w="10363570" h="3148494" extrusionOk="0">
                <a:moveTo>
                  <a:pt x="0" y="0"/>
                </a:moveTo>
                <a:lnTo>
                  <a:pt x="10363569" y="0"/>
                </a:lnTo>
                <a:lnTo>
                  <a:pt x="10363569" y="3148494"/>
                </a:lnTo>
                <a:lnTo>
                  <a:pt x="0" y="3148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8000"/>
            </a:blip>
            <a:stretch>
              <a:fillRect t="-52859" b="-52859"/>
            </a:stretch>
          </a:blipFill>
          <a:ln>
            <a:noFill/>
          </a:ln>
        </p:spPr>
      </p:sp>
      <p:cxnSp>
        <p:nvCxnSpPr>
          <p:cNvPr id="191" name="Google Shape;191;p6"/>
          <p:cNvCxnSpPr/>
          <p:nvPr/>
        </p:nvCxnSpPr>
        <p:spPr>
          <a:xfrm>
            <a:off x="3798358" y="3239006"/>
            <a:ext cx="0" cy="3148494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p6"/>
          <p:cNvCxnSpPr/>
          <p:nvPr/>
        </p:nvCxnSpPr>
        <p:spPr>
          <a:xfrm>
            <a:off x="14190503" y="3239006"/>
            <a:ext cx="0" cy="3148494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" name="Google Shape;193;p6"/>
          <p:cNvCxnSpPr/>
          <p:nvPr/>
        </p:nvCxnSpPr>
        <p:spPr>
          <a:xfrm>
            <a:off x="3784071" y="6401788"/>
            <a:ext cx="1042072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" name="Google Shape;194;p6"/>
          <p:cNvCxnSpPr/>
          <p:nvPr/>
        </p:nvCxnSpPr>
        <p:spPr>
          <a:xfrm>
            <a:off x="3784071" y="3253294"/>
            <a:ext cx="1042072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" name="Google Shape;195;p6"/>
          <p:cNvCxnSpPr/>
          <p:nvPr/>
        </p:nvCxnSpPr>
        <p:spPr>
          <a:xfrm>
            <a:off x="8363087" y="5852898"/>
            <a:ext cx="1262687" cy="0"/>
          </a:xfrm>
          <a:prstGeom prst="straightConnector1">
            <a:avLst/>
          </a:prstGeom>
          <a:noFill/>
          <a:ln w="476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6"/>
          <p:cNvSpPr/>
          <p:nvPr/>
        </p:nvSpPr>
        <p:spPr>
          <a:xfrm>
            <a:off x="16369377" y="9265913"/>
            <a:ext cx="871829" cy="87182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6"/>
          <p:cNvSpPr txBox="1"/>
          <p:nvPr/>
        </p:nvSpPr>
        <p:spPr>
          <a:xfrm>
            <a:off x="4767983" y="3696712"/>
            <a:ext cx="8452895" cy="189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IMPLEMENTANDO AUTOMAÇÃO NA LOCAÇÃO DE VEÍCULOS</a:t>
            </a:r>
            <a:endParaRPr/>
          </a:p>
        </p:txBody>
      </p:sp>
      <p:pic>
        <p:nvPicPr>
          <p:cNvPr id="198" name="Google Shape;19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/>
          <p:nvPr/>
        </p:nvSpPr>
        <p:spPr>
          <a:xfrm>
            <a:off x="16369377" y="9265913"/>
            <a:ext cx="871829" cy="87182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148;p4">
            <a:extLst>
              <a:ext uri="{FF2B5EF4-FFF2-40B4-BE49-F238E27FC236}">
                <a16:creationId xmlns:a16="http://schemas.microsoft.com/office/drawing/2014/main" id="{01840169-57ED-24F4-6F96-1DC185D1F673}"/>
              </a:ext>
            </a:extLst>
          </p:cNvPr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49;p4">
            <a:extLst>
              <a:ext uri="{FF2B5EF4-FFF2-40B4-BE49-F238E27FC236}">
                <a16:creationId xmlns:a16="http://schemas.microsoft.com/office/drawing/2014/main" id="{B140602C-AEA3-4A35-F671-02DA47067F0C}"/>
              </a:ext>
            </a:extLst>
          </p:cNvPr>
          <p:cNvSpPr/>
          <p:nvPr/>
        </p:nvSpPr>
        <p:spPr>
          <a:xfrm>
            <a:off x="333375" y="276429"/>
            <a:ext cx="533196" cy="53319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50;p4">
            <a:extLst>
              <a:ext uri="{FF2B5EF4-FFF2-40B4-BE49-F238E27FC236}">
                <a16:creationId xmlns:a16="http://schemas.microsoft.com/office/drawing/2014/main" id="{16F249A3-91AC-00FD-E0FB-652BAE8523C0}"/>
              </a:ext>
            </a:extLst>
          </p:cNvPr>
          <p:cNvSpPr/>
          <p:nvPr/>
        </p:nvSpPr>
        <p:spPr>
          <a:xfrm>
            <a:off x="379399" y="322453"/>
            <a:ext cx="441148" cy="441148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1;p4">
            <a:extLst>
              <a:ext uri="{FF2B5EF4-FFF2-40B4-BE49-F238E27FC236}">
                <a16:creationId xmlns:a16="http://schemas.microsoft.com/office/drawing/2014/main" id="{D5538949-F9E4-E1BA-43A5-93C82E541FE6}"/>
              </a:ext>
            </a:extLst>
          </p:cNvPr>
          <p:cNvSpPr/>
          <p:nvPr/>
        </p:nvSpPr>
        <p:spPr>
          <a:xfrm>
            <a:off x="413429" y="356483"/>
            <a:ext cx="373089" cy="37308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2;p4">
            <a:extLst>
              <a:ext uri="{FF2B5EF4-FFF2-40B4-BE49-F238E27FC236}">
                <a16:creationId xmlns:a16="http://schemas.microsoft.com/office/drawing/2014/main" id="{8676CEDD-6519-4CE4-C80F-398A2CEB7674}"/>
              </a:ext>
            </a:extLst>
          </p:cNvPr>
          <p:cNvSpPr/>
          <p:nvPr/>
        </p:nvSpPr>
        <p:spPr>
          <a:xfrm>
            <a:off x="453123" y="396177"/>
            <a:ext cx="293699" cy="2936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9;p4">
            <a:extLst>
              <a:ext uri="{FF2B5EF4-FFF2-40B4-BE49-F238E27FC236}">
                <a16:creationId xmlns:a16="http://schemas.microsoft.com/office/drawing/2014/main" id="{256BE094-9D52-B37D-E1F8-A15674DEC8A7}"/>
              </a:ext>
            </a:extLst>
          </p:cNvPr>
          <p:cNvSpPr txBox="1"/>
          <p:nvPr/>
        </p:nvSpPr>
        <p:spPr>
          <a:xfrm>
            <a:off x="2381172" y="235259"/>
            <a:ext cx="6397600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 dirty="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Modelagem de processos AS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Picture 8" descr="A diagram of a company&#10;&#10;Description automatically generated">
            <a:extLst>
              <a:ext uri="{FF2B5EF4-FFF2-40B4-BE49-F238E27FC236}">
                <a16:creationId xmlns:a16="http://schemas.microsoft.com/office/drawing/2014/main" id="{0C6C91DD-19BB-E177-1EF0-77C060448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5" y="1019982"/>
            <a:ext cx="9114070" cy="6520063"/>
          </a:xfrm>
          <a:prstGeom prst="rect">
            <a:avLst/>
          </a:prstGeom>
        </p:spPr>
      </p:pic>
      <p:pic>
        <p:nvPicPr>
          <p:cNvPr id="11" name="Picture 10" descr="A diagram of a process&#10;&#10;Description automatically generated">
            <a:extLst>
              <a:ext uri="{FF2B5EF4-FFF2-40B4-BE49-F238E27FC236}">
                <a16:creationId xmlns:a16="http://schemas.microsoft.com/office/drawing/2014/main" id="{5B478F70-DDA0-47CF-45AB-3E52C1C49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819" y="3288983"/>
            <a:ext cx="9461806" cy="526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66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/>
          <p:nvPr/>
        </p:nvSpPr>
        <p:spPr>
          <a:xfrm>
            <a:off x="16369377" y="9265913"/>
            <a:ext cx="871829" cy="87182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148;p4">
            <a:extLst>
              <a:ext uri="{FF2B5EF4-FFF2-40B4-BE49-F238E27FC236}">
                <a16:creationId xmlns:a16="http://schemas.microsoft.com/office/drawing/2014/main" id="{01840169-57ED-24F4-6F96-1DC185D1F673}"/>
              </a:ext>
            </a:extLst>
          </p:cNvPr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49;p4">
            <a:extLst>
              <a:ext uri="{FF2B5EF4-FFF2-40B4-BE49-F238E27FC236}">
                <a16:creationId xmlns:a16="http://schemas.microsoft.com/office/drawing/2014/main" id="{B140602C-AEA3-4A35-F671-02DA47067F0C}"/>
              </a:ext>
            </a:extLst>
          </p:cNvPr>
          <p:cNvSpPr/>
          <p:nvPr/>
        </p:nvSpPr>
        <p:spPr>
          <a:xfrm>
            <a:off x="333375" y="276429"/>
            <a:ext cx="533196" cy="53319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50;p4">
            <a:extLst>
              <a:ext uri="{FF2B5EF4-FFF2-40B4-BE49-F238E27FC236}">
                <a16:creationId xmlns:a16="http://schemas.microsoft.com/office/drawing/2014/main" id="{16F249A3-91AC-00FD-E0FB-652BAE8523C0}"/>
              </a:ext>
            </a:extLst>
          </p:cNvPr>
          <p:cNvSpPr/>
          <p:nvPr/>
        </p:nvSpPr>
        <p:spPr>
          <a:xfrm>
            <a:off x="379399" y="322453"/>
            <a:ext cx="441148" cy="441148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1;p4">
            <a:extLst>
              <a:ext uri="{FF2B5EF4-FFF2-40B4-BE49-F238E27FC236}">
                <a16:creationId xmlns:a16="http://schemas.microsoft.com/office/drawing/2014/main" id="{D5538949-F9E4-E1BA-43A5-93C82E541FE6}"/>
              </a:ext>
            </a:extLst>
          </p:cNvPr>
          <p:cNvSpPr/>
          <p:nvPr/>
        </p:nvSpPr>
        <p:spPr>
          <a:xfrm>
            <a:off x="413429" y="356483"/>
            <a:ext cx="373089" cy="37308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2;p4">
            <a:extLst>
              <a:ext uri="{FF2B5EF4-FFF2-40B4-BE49-F238E27FC236}">
                <a16:creationId xmlns:a16="http://schemas.microsoft.com/office/drawing/2014/main" id="{8676CEDD-6519-4CE4-C80F-398A2CEB7674}"/>
              </a:ext>
            </a:extLst>
          </p:cNvPr>
          <p:cNvSpPr/>
          <p:nvPr/>
        </p:nvSpPr>
        <p:spPr>
          <a:xfrm>
            <a:off x="453123" y="396177"/>
            <a:ext cx="293699" cy="2936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9;p4">
            <a:extLst>
              <a:ext uri="{FF2B5EF4-FFF2-40B4-BE49-F238E27FC236}">
                <a16:creationId xmlns:a16="http://schemas.microsoft.com/office/drawing/2014/main" id="{256BE094-9D52-B37D-E1F8-A15674DEC8A7}"/>
              </a:ext>
            </a:extLst>
          </p:cNvPr>
          <p:cNvSpPr txBox="1"/>
          <p:nvPr/>
        </p:nvSpPr>
        <p:spPr>
          <a:xfrm>
            <a:off x="2381172" y="235259"/>
            <a:ext cx="6397600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 dirty="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Modelagem de processos AS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F2517E4-1502-EFA4-F6E3-FB9520830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553" y="1394020"/>
            <a:ext cx="14700823" cy="699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8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8;p4">
            <a:extLst>
              <a:ext uri="{FF2B5EF4-FFF2-40B4-BE49-F238E27FC236}">
                <a16:creationId xmlns:a16="http://schemas.microsoft.com/office/drawing/2014/main" id="{01840169-57ED-24F4-6F96-1DC185D1F673}"/>
              </a:ext>
            </a:extLst>
          </p:cNvPr>
          <p:cNvCxnSpPr/>
          <p:nvPr/>
        </p:nvCxnSpPr>
        <p:spPr>
          <a:xfrm>
            <a:off x="599973" y="566840"/>
            <a:ext cx="1781199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49;p4">
            <a:extLst>
              <a:ext uri="{FF2B5EF4-FFF2-40B4-BE49-F238E27FC236}">
                <a16:creationId xmlns:a16="http://schemas.microsoft.com/office/drawing/2014/main" id="{B140602C-AEA3-4A35-F671-02DA47067F0C}"/>
              </a:ext>
            </a:extLst>
          </p:cNvPr>
          <p:cNvSpPr/>
          <p:nvPr/>
        </p:nvSpPr>
        <p:spPr>
          <a:xfrm>
            <a:off x="333375" y="276429"/>
            <a:ext cx="533196" cy="53319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50;p4">
            <a:extLst>
              <a:ext uri="{FF2B5EF4-FFF2-40B4-BE49-F238E27FC236}">
                <a16:creationId xmlns:a16="http://schemas.microsoft.com/office/drawing/2014/main" id="{16F249A3-91AC-00FD-E0FB-652BAE8523C0}"/>
              </a:ext>
            </a:extLst>
          </p:cNvPr>
          <p:cNvSpPr/>
          <p:nvPr/>
        </p:nvSpPr>
        <p:spPr>
          <a:xfrm>
            <a:off x="379399" y="322453"/>
            <a:ext cx="441148" cy="441148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51;p4">
            <a:extLst>
              <a:ext uri="{FF2B5EF4-FFF2-40B4-BE49-F238E27FC236}">
                <a16:creationId xmlns:a16="http://schemas.microsoft.com/office/drawing/2014/main" id="{D5538949-F9E4-E1BA-43A5-93C82E541FE6}"/>
              </a:ext>
            </a:extLst>
          </p:cNvPr>
          <p:cNvSpPr/>
          <p:nvPr/>
        </p:nvSpPr>
        <p:spPr>
          <a:xfrm>
            <a:off x="413429" y="356483"/>
            <a:ext cx="373089" cy="37308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2;p4">
            <a:extLst>
              <a:ext uri="{FF2B5EF4-FFF2-40B4-BE49-F238E27FC236}">
                <a16:creationId xmlns:a16="http://schemas.microsoft.com/office/drawing/2014/main" id="{8676CEDD-6519-4CE4-C80F-398A2CEB7674}"/>
              </a:ext>
            </a:extLst>
          </p:cNvPr>
          <p:cNvSpPr/>
          <p:nvPr/>
        </p:nvSpPr>
        <p:spPr>
          <a:xfrm>
            <a:off x="453123" y="396177"/>
            <a:ext cx="293699" cy="293699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3533C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9;p4">
            <a:extLst>
              <a:ext uri="{FF2B5EF4-FFF2-40B4-BE49-F238E27FC236}">
                <a16:creationId xmlns:a16="http://schemas.microsoft.com/office/drawing/2014/main" id="{256BE094-9D52-B37D-E1F8-A15674DEC8A7}"/>
              </a:ext>
            </a:extLst>
          </p:cNvPr>
          <p:cNvSpPr txBox="1"/>
          <p:nvPr/>
        </p:nvSpPr>
        <p:spPr>
          <a:xfrm>
            <a:off x="2381172" y="235259"/>
            <a:ext cx="6397600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1" dirty="0">
                <a:solidFill>
                  <a:srgbClr val="004AAD"/>
                </a:solidFill>
                <a:latin typeface="Poppins"/>
                <a:ea typeface="Poppins"/>
                <a:cs typeface="Poppins"/>
                <a:sym typeface="Poppins"/>
              </a:rPr>
              <a:t>Modelagem de processos AS</a:t>
            </a:r>
            <a:endParaRPr dirty="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004AA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EB18AEF-9096-1186-0B09-0B9F59E0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6" y="1019982"/>
            <a:ext cx="9932864" cy="54802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E37E1B4-85D8-0740-1DB2-71F9881EE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263" y="3808483"/>
            <a:ext cx="10047633" cy="5673447"/>
          </a:xfrm>
          <a:prstGeom prst="rect">
            <a:avLst/>
          </a:prstGeom>
        </p:spPr>
      </p:pic>
      <p:sp>
        <p:nvSpPr>
          <p:cNvPr id="196" name="Google Shape;196;p6"/>
          <p:cNvSpPr/>
          <p:nvPr/>
        </p:nvSpPr>
        <p:spPr>
          <a:xfrm>
            <a:off x="16369377" y="9265913"/>
            <a:ext cx="871829" cy="871826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59300" y="9265925"/>
            <a:ext cx="871825" cy="871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3781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543</Words>
  <Application>Microsoft Macintosh PowerPoint</Application>
  <PresentationFormat>Custom</PresentationFormat>
  <Paragraphs>56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Open Sans</vt:lpstr>
      <vt:lpstr>Calibri</vt:lpstr>
      <vt:lpstr>Montserrat</vt:lpstr>
      <vt:lpstr>Roboto</vt:lpstr>
      <vt:lpstr>Poppins</vt:lpstr>
      <vt:lpstr>ui-monospace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Jully Anne Roman Palhano Dutra</cp:lastModifiedBy>
  <cp:revision>1</cp:revision>
  <dcterms:created xsi:type="dcterms:W3CDTF">2006-08-16T00:00:00Z</dcterms:created>
  <dcterms:modified xsi:type="dcterms:W3CDTF">2023-12-07T00:41:55Z</dcterms:modified>
</cp:coreProperties>
</file>